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127"/>
  </p:notesMasterIdLst>
  <p:sldIdLst>
    <p:sldId id="256" r:id="rId3"/>
    <p:sldId id="257" r:id="rId4"/>
    <p:sldId id="258" r:id="rId5"/>
    <p:sldId id="273" r:id="rId6"/>
    <p:sldId id="280" r:id="rId7"/>
    <p:sldId id="281" r:id="rId8"/>
    <p:sldId id="370" r:id="rId9"/>
    <p:sldId id="366" r:id="rId10"/>
    <p:sldId id="367" r:id="rId11"/>
    <p:sldId id="369" r:id="rId12"/>
    <p:sldId id="368" r:id="rId13"/>
    <p:sldId id="295" r:id="rId14"/>
    <p:sldId id="296" r:id="rId15"/>
    <p:sldId id="297" r:id="rId16"/>
    <p:sldId id="371" r:id="rId17"/>
    <p:sldId id="372" r:id="rId18"/>
    <p:sldId id="302" r:id="rId19"/>
    <p:sldId id="303" r:id="rId20"/>
    <p:sldId id="304" r:id="rId21"/>
    <p:sldId id="373" r:id="rId22"/>
    <p:sldId id="374" r:id="rId23"/>
    <p:sldId id="310" r:id="rId24"/>
    <p:sldId id="311" r:id="rId25"/>
    <p:sldId id="375" r:id="rId26"/>
    <p:sldId id="376" r:id="rId27"/>
    <p:sldId id="377" r:id="rId28"/>
    <p:sldId id="316" r:id="rId29"/>
    <p:sldId id="317" r:id="rId30"/>
    <p:sldId id="378" r:id="rId31"/>
    <p:sldId id="379" r:id="rId32"/>
    <p:sldId id="322" r:id="rId33"/>
    <p:sldId id="380" r:id="rId34"/>
    <p:sldId id="381" r:id="rId35"/>
    <p:sldId id="326" r:id="rId36"/>
    <p:sldId id="328" r:id="rId37"/>
    <p:sldId id="329" r:id="rId38"/>
    <p:sldId id="382" r:id="rId39"/>
    <p:sldId id="331" r:id="rId40"/>
    <p:sldId id="383" r:id="rId41"/>
    <p:sldId id="333" r:id="rId42"/>
    <p:sldId id="384" r:id="rId43"/>
    <p:sldId id="336" r:id="rId44"/>
    <p:sldId id="337" r:id="rId45"/>
    <p:sldId id="338" r:id="rId46"/>
    <p:sldId id="385" r:id="rId47"/>
    <p:sldId id="386" r:id="rId48"/>
    <p:sldId id="342" r:id="rId49"/>
    <p:sldId id="343" r:id="rId50"/>
    <p:sldId id="387" r:id="rId51"/>
    <p:sldId id="388" r:id="rId52"/>
    <p:sldId id="347" r:id="rId53"/>
    <p:sldId id="389" r:id="rId54"/>
    <p:sldId id="350" r:id="rId55"/>
    <p:sldId id="390" r:id="rId56"/>
    <p:sldId id="391" r:id="rId57"/>
    <p:sldId id="392" r:id="rId58"/>
    <p:sldId id="393" r:id="rId59"/>
    <p:sldId id="398" r:id="rId60"/>
    <p:sldId id="399" r:id="rId61"/>
    <p:sldId id="400" r:id="rId62"/>
    <p:sldId id="346" r:id="rId63"/>
    <p:sldId id="401" r:id="rId64"/>
    <p:sldId id="402" r:id="rId65"/>
    <p:sldId id="403" r:id="rId66"/>
    <p:sldId id="404" r:id="rId67"/>
    <p:sldId id="405" r:id="rId68"/>
    <p:sldId id="406" r:id="rId69"/>
    <p:sldId id="407" r:id="rId70"/>
    <p:sldId id="408" r:id="rId71"/>
    <p:sldId id="411" r:id="rId72"/>
    <p:sldId id="412" r:id="rId73"/>
    <p:sldId id="413" r:id="rId74"/>
    <p:sldId id="415" r:id="rId75"/>
    <p:sldId id="416" r:id="rId76"/>
    <p:sldId id="417" r:id="rId77"/>
    <p:sldId id="418" r:id="rId78"/>
    <p:sldId id="419" r:id="rId79"/>
    <p:sldId id="421" r:id="rId80"/>
    <p:sldId id="422" r:id="rId81"/>
    <p:sldId id="423" r:id="rId82"/>
    <p:sldId id="288" r:id="rId83"/>
    <p:sldId id="289" r:id="rId84"/>
    <p:sldId id="424" r:id="rId85"/>
    <p:sldId id="425" r:id="rId86"/>
    <p:sldId id="293" r:id="rId87"/>
    <p:sldId id="426" r:id="rId88"/>
    <p:sldId id="427" r:id="rId89"/>
    <p:sldId id="428" r:id="rId90"/>
    <p:sldId id="298" r:id="rId91"/>
    <p:sldId id="299" r:id="rId92"/>
    <p:sldId id="429" r:id="rId93"/>
    <p:sldId id="433" r:id="rId94"/>
    <p:sldId id="305" r:id="rId95"/>
    <p:sldId id="306" r:id="rId96"/>
    <p:sldId id="434" r:id="rId97"/>
    <p:sldId id="435" r:id="rId98"/>
    <p:sldId id="430" r:id="rId99"/>
    <p:sldId id="285" r:id="rId100"/>
    <p:sldId id="286" r:id="rId101"/>
    <p:sldId id="290" r:id="rId102"/>
    <p:sldId id="292" r:id="rId103"/>
    <p:sldId id="294" r:id="rId104"/>
    <p:sldId id="300" r:id="rId105"/>
    <p:sldId id="301" r:id="rId106"/>
    <p:sldId id="308" r:id="rId107"/>
    <p:sldId id="309" r:id="rId108"/>
    <p:sldId id="315" r:id="rId109"/>
    <p:sldId id="325" r:id="rId110"/>
    <p:sldId id="335" r:id="rId111"/>
    <p:sldId id="341" r:id="rId112"/>
    <p:sldId id="349" r:id="rId113"/>
    <p:sldId id="357" r:id="rId114"/>
    <p:sldId id="410" r:id="rId115"/>
    <p:sldId id="414" r:id="rId116"/>
    <p:sldId id="420" r:id="rId117"/>
    <p:sldId id="283" r:id="rId118"/>
    <p:sldId id="287" r:id="rId119"/>
    <p:sldId id="291" r:id="rId120"/>
    <p:sldId id="431" r:id="rId121"/>
    <p:sldId id="432" r:id="rId122"/>
    <p:sldId id="307" r:id="rId123"/>
    <p:sldId id="436" r:id="rId124"/>
    <p:sldId id="275" r:id="rId125"/>
    <p:sldId id="358" r:id="rId126"/>
  </p:sldIdLst>
  <p:sldSz cx="9144000" cy="5143500" type="screen16x9"/>
  <p:notesSz cx="6858000" cy="9144000"/>
  <p:embeddedFontLst>
    <p:embeddedFont>
      <p:font typeface="Barlow" panose="00000500000000000000" pitchFamily="2" charset="0"/>
      <p:regular r:id="rId128"/>
      <p:bold r:id="rId129"/>
      <p:italic r:id="rId130"/>
      <p:boldItalic r:id="rId131"/>
    </p:embeddedFont>
    <p:embeddedFont>
      <p:font typeface="Barlow Light" panose="00000400000000000000" pitchFamily="2" charset="0"/>
      <p:regular r:id="rId132"/>
      <p:bold r:id="rId133"/>
      <p:italic r:id="rId134"/>
      <p:boldItalic r:id="rId135"/>
    </p:embeddedFont>
    <p:embeddedFont>
      <p:font typeface="Calibri" panose="020F0502020204030204" pitchFamily="34" charset="0"/>
      <p:regular r:id="rId136"/>
      <p:bold r:id="rId137"/>
      <p:italic r:id="rId138"/>
      <p:boldItalic r:id="rId139"/>
    </p:embeddedFont>
    <p:embeddedFont>
      <p:font typeface="Proxima Nova Semibold" panose="020B0604020202020204" charset="0"/>
      <p:regular r:id="rId140"/>
      <p:bold r:id="rId141"/>
      <p:boldItalic r:id="rId142"/>
    </p:embeddedFont>
    <p:embeddedFont>
      <p:font typeface="Raleway" pitchFamily="2" charset="0"/>
      <p:regular r:id="rId143"/>
      <p:bold r:id="rId144"/>
      <p:italic r:id="rId145"/>
      <p:boldItalic r:id="rId146"/>
    </p:embeddedFont>
    <p:embeddedFont>
      <p:font typeface="Raleway Light" pitchFamily="2" charset="0"/>
      <p:regular r:id="rId147"/>
      <p:bold r:id="rId148"/>
      <p:italic r:id="rId149"/>
      <p:boldItalic r:id="rId150"/>
    </p:embeddedFont>
    <p:embeddedFont>
      <p:font typeface="Raleway Medium" pitchFamily="2" charset="0"/>
      <p:regular r:id="rId151"/>
      <p:bold r:id="rId152"/>
      <p:italic r:id="rId153"/>
      <p:boldItalic r:id="rId154"/>
    </p:embeddedFont>
    <p:embeddedFont>
      <p:font typeface="Raleway SemiBold" pitchFamily="2" charset="0"/>
      <p:regular r:id="rId155"/>
      <p:bold r:id="rId156"/>
      <p:italic r:id="rId157"/>
      <p:boldItalic r:id="rId158"/>
    </p:embeddedFont>
    <p:embeddedFont>
      <p:font typeface="Roboto" panose="02000000000000000000" pitchFamily="2" charset="0"/>
      <p:regular r:id="rId159"/>
      <p:bold r:id="rId160"/>
      <p:italic r:id="rId161"/>
      <p:boldItalic r:id="rId162"/>
    </p:embeddedFont>
    <p:embeddedFont>
      <p:font typeface="Verdana" panose="020B0604030504040204" pitchFamily="34" charset="0"/>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nan" initials="s" lastIdx="1" clrIdx="0">
    <p:extLst>
      <p:ext uri="{19B8F6BF-5375-455C-9EA6-DF929625EA0E}">
        <p15:presenceInfo xmlns:p15="http://schemas.microsoft.com/office/powerpoint/2012/main" userId="sin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6814" autoAdjust="0"/>
  </p:normalViewPr>
  <p:slideViewPr>
    <p:cSldViewPr snapToGrid="0">
      <p:cViewPr varScale="1">
        <p:scale>
          <a:sx n="160" d="100"/>
          <a:sy n="160" d="100"/>
        </p:scale>
        <p:origin x="11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1.fntdata"/><Relationship Id="rId159" Type="http://schemas.openxmlformats.org/officeDocument/2006/relationships/font" Target="fonts/font32.fntdata"/><Relationship Id="rId170"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fntdata"/><Relationship Id="rId149" Type="http://schemas.openxmlformats.org/officeDocument/2006/relationships/font" Target="fonts/font22.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3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font" Target="fonts/font12.fntdata"/><Relationship Id="rId85" Type="http://schemas.openxmlformats.org/officeDocument/2006/relationships/slide" Target="slides/slide83.xml"/><Relationship Id="rId150" Type="http://schemas.openxmlformats.org/officeDocument/2006/relationships/font" Target="fonts/font23.fntdata"/><Relationship Id="rId171"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font" Target="fonts/font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3.fntdata"/><Relationship Id="rId145" Type="http://schemas.openxmlformats.org/officeDocument/2006/relationships/font" Target="fonts/font18.fntdata"/><Relationship Id="rId161" Type="http://schemas.openxmlformats.org/officeDocument/2006/relationships/font" Target="fonts/font34.fntdata"/><Relationship Id="rId166"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font" Target="fonts/font24.fntdata"/><Relationship Id="rId156" Type="http://schemas.openxmlformats.org/officeDocument/2006/relationships/font" Target="fonts/font29.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4.fntdata"/><Relationship Id="rId146" Type="http://schemas.openxmlformats.org/officeDocument/2006/relationships/font" Target="fonts/font19.fntdata"/><Relationship Id="rId16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3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font" Target="fonts/font3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20.fntdata"/><Relationship Id="rId16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5.fntdata"/><Relationship Id="rId163" Type="http://schemas.openxmlformats.org/officeDocument/2006/relationships/font" Target="fonts/font3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0.fntdata"/><Relationship Id="rId158"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5.fntdata"/><Relationship Id="rId153" Type="http://schemas.openxmlformats.org/officeDocument/2006/relationships/font" Target="fonts/font2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6.fntdata"/><Relationship Id="rId148" Type="http://schemas.openxmlformats.org/officeDocument/2006/relationships/font" Target="fonts/font21.fntdata"/><Relationship Id="rId164" Type="http://schemas.openxmlformats.org/officeDocument/2006/relationships/font" Target="fonts/font37.fntdata"/><Relationship Id="rId16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6.fntdata"/><Relationship Id="rId154" Type="http://schemas.openxmlformats.org/officeDocument/2006/relationships/font" Target="fonts/font27.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17.fntdata"/><Relationship Id="rId90" Type="http://schemas.openxmlformats.org/officeDocument/2006/relationships/slide" Target="slides/slide88.xml"/><Relationship Id="rId165" Type="http://schemas.openxmlformats.org/officeDocument/2006/relationships/font" Target="fonts/font3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font" Target="fonts/font7.fntdata"/><Relationship Id="rId80" Type="http://schemas.openxmlformats.org/officeDocument/2006/relationships/slide" Target="slides/slide78.xml"/><Relationship Id="rId155" Type="http://schemas.openxmlformats.org/officeDocument/2006/relationships/font" Target="fonts/font2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mysqltutorial.org/mysql-nul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sqlservertutorial.net/sql-server-basics/sql-server-group-by/"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www.sqlservertutorial.net/sql-server-basics/sql-server-select/" TargetMode="External"/><Relationship Id="rId4" Type="http://schemas.openxmlformats.org/officeDocument/2006/relationships/hyperlink" Target="https://www.sqlservertutorial.net/sql-server-basics/sql-server-having/"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bb4aa3a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bb4aa3a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Hello Everyone. My name is ….... I will be your instructor for the SQL course. I hope everyone is healthy and ready for the session. </a:t>
            </a:r>
            <a:endParaRPr/>
          </a:p>
          <a:p>
            <a:pPr marL="0" lvl="0" indent="0" algn="l" rtl="0">
              <a:lnSpc>
                <a:spcPct val="100000"/>
              </a:lnSpc>
              <a:spcBef>
                <a:spcPts val="0"/>
              </a:spcBef>
              <a:spcAft>
                <a:spcPts val="0"/>
              </a:spcAft>
              <a:buSzPts val="1400"/>
              <a:buNone/>
            </a:pPr>
            <a:r>
              <a:rPr lang="tr-TR"/>
              <a:t>Alright, let’s start with PearDeck. Did you complete the pre-class activity?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927214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1d53b93c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1d53b93c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SELECT Name, Composer FROM </a:t>
            </a:r>
            <a:r>
              <a:rPr lang="tr-TR" dirty="0" err="1"/>
              <a:t>tracks</a:t>
            </a:r>
            <a:r>
              <a:rPr lang="tr-TR" dirty="0"/>
              <a:t>;</a:t>
            </a:r>
            <a:endParaRPr dirty="0"/>
          </a:p>
        </p:txBody>
      </p:sp>
    </p:spTree>
    <p:extLst>
      <p:ext uri="{BB962C8B-B14F-4D97-AF65-F5344CB8AC3E}">
        <p14:creationId xmlns:p14="http://schemas.microsoft.com/office/powerpoint/2010/main" val="16830663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b5c3318a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b5c3318a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SELECT AlbumId, Title, ArtistId FROM albums;</a:t>
            </a:r>
            <a:endParaRPr/>
          </a:p>
        </p:txBody>
      </p:sp>
    </p:spTree>
    <p:extLst>
      <p:ext uri="{BB962C8B-B14F-4D97-AF65-F5344CB8AC3E}">
        <p14:creationId xmlns:p14="http://schemas.microsoft.com/office/powerpoint/2010/main" val="40240907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1d53b93c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1d53b93cc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SELECT * FROM tracks;</a:t>
            </a:r>
            <a:endParaRPr/>
          </a:p>
          <a:p>
            <a:pPr marL="0" lvl="0" indent="0" algn="l" rtl="0">
              <a:spcBef>
                <a:spcPts val="0"/>
              </a:spcBef>
              <a:spcAft>
                <a:spcPts val="0"/>
              </a:spcAft>
              <a:buNone/>
            </a:pPr>
            <a:r>
              <a:rPr lang="tr-TR"/>
              <a:t>Burada tracks tablosundaki tüm sütun isimlerini teker teker yazmaktansa asterisk karakteri ile tüm sütunları seçebiliriz.</a:t>
            </a:r>
            <a:endParaRPr/>
          </a:p>
        </p:txBody>
      </p:sp>
    </p:spTree>
    <p:extLst>
      <p:ext uri="{BB962C8B-B14F-4D97-AF65-F5344CB8AC3E}">
        <p14:creationId xmlns:p14="http://schemas.microsoft.com/office/powerpoint/2010/main" val="26352289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1d53b93c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1d53b93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tr-TR" dirty="0"/>
              <a:t>SELECT DISTINCT Composer FROM </a:t>
            </a:r>
            <a:r>
              <a:rPr lang="tr-TR" dirty="0" err="1"/>
              <a:t>tracks</a:t>
            </a:r>
            <a:r>
              <a:rPr lang="tr-TR" dirty="0"/>
              <a:t>;</a:t>
            </a:r>
            <a:endParaRPr dirty="0"/>
          </a:p>
          <a:p>
            <a:pPr marL="0" lvl="0" indent="0" algn="l" rtl="0">
              <a:spcBef>
                <a:spcPts val="0"/>
              </a:spcBef>
              <a:spcAft>
                <a:spcPts val="0"/>
              </a:spcAft>
              <a:buNone/>
            </a:pPr>
            <a:r>
              <a:rPr lang="tr-TR" dirty="0"/>
              <a:t>Örneğin, Sadece Composer, yani bestecileri görmek istediniz. Bunun için sadece Select Composer FROM </a:t>
            </a:r>
            <a:r>
              <a:rPr lang="tr-TR" dirty="0" err="1"/>
              <a:t>tracks</a:t>
            </a:r>
            <a:r>
              <a:rPr lang="tr-TR" dirty="0"/>
              <a:t>; demenizi size gereksiz birçok </a:t>
            </a:r>
            <a:endParaRPr dirty="0"/>
          </a:p>
          <a:p>
            <a:pPr marL="0" lvl="0" indent="0" algn="l" rtl="0">
              <a:spcBef>
                <a:spcPts val="0"/>
              </a:spcBef>
              <a:spcAft>
                <a:spcPts val="0"/>
              </a:spcAft>
              <a:buNone/>
            </a:pPr>
            <a:r>
              <a:rPr lang="tr-TR" dirty="0"/>
              <a:t>kendini tekrar eden verileri gösterecek.</a:t>
            </a:r>
            <a:endParaRPr dirty="0"/>
          </a:p>
          <a:p>
            <a:pPr marL="0" lvl="0" indent="0" algn="l" rtl="0">
              <a:spcBef>
                <a:spcPts val="0"/>
              </a:spcBef>
              <a:spcAft>
                <a:spcPts val="0"/>
              </a:spcAft>
              <a:buNone/>
            </a:pPr>
            <a:r>
              <a:rPr lang="tr-TR" dirty="0" err="1"/>
              <a:t>Duplicate</a:t>
            </a:r>
            <a:r>
              <a:rPr lang="tr-TR" dirty="0"/>
              <a:t> verileri bulmada veya aynı kelimenin farklı yazılışlarını tespit edip bunları </a:t>
            </a:r>
            <a:r>
              <a:rPr lang="tr-TR" dirty="0" err="1"/>
              <a:t>düzeltebelirsiniz</a:t>
            </a:r>
            <a:r>
              <a:rPr lang="tr-TR" dirty="0"/>
              <a:t>.</a:t>
            </a:r>
            <a:endParaRPr dirty="0"/>
          </a:p>
          <a:p>
            <a:pPr marL="0" lvl="0" indent="0" algn="l" rtl="0">
              <a:spcBef>
                <a:spcPts val="0"/>
              </a:spcBef>
              <a:spcAft>
                <a:spcPts val="0"/>
              </a:spcAft>
              <a:buNone/>
            </a:pPr>
            <a:r>
              <a:rPr lang="tr-TR" dirty="0"/>
              <a:t>Örneğin, Şehir isminde bir sütununuz var.</a:t>
            </a:r>
            <a:endParaRPr dirty="0"/>
          </a:p>
          <a:p>
            <a:pPr marL="0" lvl="0" indent="0" algn="l" rtl="0">
              <a:spcBef>
                <a:spcPts val="0"/>
              </a:spcBef>
              <a:spcAft>
                <a:spcPts val="0"/>
              </a:spcAft>
              <a:buNone/>
            </a:pPr>
            <a:r>
              <a:rPr lang="tr-TR" dirty="0"/>
              <a:t>Burada İSTANBUL ifadesi</a:t>
            </a:r>
            <a:endParaRPr dirty="0"/>
          </a:p>
          <a:p>
            <a:pPr marL="0" lvl="0" indent="0" algn="l" rtl="0">
              <a:spcBef>
                <a:spcPts val="0"/>
              </a:spcBef>
              <a:spcAft>
                <a:spcPts val="0"/>
              </a:spcAft>
              <a:buNone/>
            </a:pPr>
            <a:r>
              <a:rPr lang="tr-TR" dirty="0"/>
              <a:t>İst.</a:t>
            </a:r>
            <a:endParaRPr dirty="0"/>
          </a:p>
          <a:p>
            <a:pPr marL="0" lvl="0" indent="0" algn="l" rtl="0">
              <a:spcBef>
                <a:spcPts val="0"/>
              </a:spcBef>
              <a:spcAft>
                <a:spcPts val="0"/>
              </a:spcAft>
              <a:buNone/>
            </a:pPr>
            <a:r>
              <a:rPr lang="tr-TR" dirty="0"/>
              <a:t>İSTANBUL şeklinde farklı yazılmış.</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529754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1d53b93c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1d53b93c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highlight>
                  <a:schemeClr val="lt1"/>
                </a:highlight>
                <a:latin typeface="Roboto"/>
                <a:ea typeface="Roboto"/>
                <a:cs typeface="Roboto"/>
                <a:sym typeface="Roboto"/>
              </a:rPr>
              <a:t>SELECT DISTINCT </a:t>
            </a:r>
            <a:r>
              <a:rPr lang="tr-TR" dirty="0" err="1">
                <a:highlight>
                  <a:schemeClr val="lt1"/>
                </a:highlight>
                <a:latin typeface="Roboto"/>
                <a:ea typeface="Roboto"/>
                <a:cs typeface="Roboto"/>
                <a:sym typeface="Roboto"/>
              </a:rPr>
              <a:t>AlbumId</a:t>
            </a:r>
            <a:r>
              <a:rPr lang="tr-TR" dirty="0">
                <a:highlight>
                  <a:schemeClr val="lt1"/>
                </a:highlight>
                <a:latin typeface="Roboto"/>
                <a:ea typeface="Roboto"/>
                <a:cs typeface="Roboto"/>
                <a:sym typeface="Roboto"/>
              </a:rPr>
              <a:t>, </a:t>
            </a:r>
            <a:r>
              <a:rPr lang="tr-TR" dirty="0" err="1">
                <a:highlight>
                  <a:schemeClr val="lt1"/>
                </a:highlight>
                <a:latin typeface="Roboto"/>
                <a:ea typeface="Roboto"/>
                <a:cs typeface="Roboto"/>
                <a:sym typeface="Roboto"/>
              </a:rPr>
              <a:t>MediaTypeId</a:t>
            </a:r>
            <a:r>
              <a:rPr lang="tr-TR" dirty="0">
                <a:highlight>
                  <a:schemeClr val="lt1"/>
                </a:highlight>
                <a:latin typeface="Roboto"/>
                <a:ea typeface="Roboto"/>
                <a:cs typeface="Roboto"/>
                <a:sym typeface="Roboto"/>
              </a:rPr>
              <a:t> FROM </a:t>
            </a:r>
            <a:r>
              <a:rPr lang="tr-TR" dirty="0" err="1">
                <a:highlight>
                  <a:schemeClr val="lt1"/>
                </a:highlight>
                <a:latin typeface="Roboto"/>
                <a:ea typeface="Roboto"/>
                <a:cs typeface="Roboto"/>
                <a:sym typeface="Roboto"/>
              </a:rPr>
              <a:t>tracks</a:t>
            </a:r>
            <a:r>
              <a:rPr lang="tr-TR" dirty="0">
                <a:highlight>
                  <a:schemeClr val="lt1"/>
                </a:highlight>
                <a:latin typeface="Roboto"/>
                <a:ea typeface="Roboto"/>
                <a:cs typeface="Roboto"/>
                <a:sym typeface="Roboto"/>
              </a:rPr>
              <a:t>; </a:t>
            </a:r>
          </a:p>
          <a:p>
            <a:pPr marL="0" lvl="0" indent="0" algn="l" rtl="0">
              <a:spcBef>
                <a:spcPts val="0"/>
              </a:spcBef>
              <a:spcAft>
                <a:spcPts val="0"/>
              </a:spcAft>
              <a:buNone/>
            </a:pPr>
            <a:r>
              <a:rPr lang="tr-TR" dirty="0">
                <a:highlight>
                  <a:schemeClr val="lt1"/>
                </a:highlight>
                <a:latin typeface="Roboto"/>
                <a:ea typeface="Roboto"/>
                <a:cs typeface="Roboto"/>
                <a:sym typeface="Roboto"/>
              </a:rPr>
              <a:t>örneğini anlat. SELECT DISTINCT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Be </a:t>
            </a:r>
            <a:r>
              <a:rPr lang="tr-TR" dirty="0" err="1"/>
              <a:t>careful</a:t>
            </a:r>
            <a:r>
              <a:rPr lang="tr-TR" dirty="0"/>
              <a:t>. </a:t>
            </a:r>
            <a:r>
              <a:rPr lang="tr-TR" dirty="0" err="1"/>
              <a:t>There</a:t>
            </a:r>
            <a:r>
              <a:rPr lang="tr-TR" dirty="0"/>
              <a:t> is a </a:t>
            </a:r>
            <a:r>
              <a:rPr lang="tr-TR" dirty="0" err="1"/>
              <a:t>null</a:t>
            </a:r>
            <a:r>
              <a:rPr lang="tr-TR" dirty="0"/>
              <a:t> </a:t>
            </a:r>
            <a:r>
              <a:rPr lang="tr-TR" dirty="0" err="1"/>
              <a:t>value</a:t>
            </a:r>
            <a:r>
              <a:rPr lang="tr-TR" dirty="0"/>
              <a:t> in </a:t>
            </a:r>
            <a:r>
              <a:rPr lang="tr-TR" dirty="0" err="1"/>
              <a:t>the</a:t>
            </a:r>
            <a:r>
              <a:rPr lang="tr-TR" dirty="0"/>
              <a:t> </a:t>
            </a:r>
            <a:r>
              <a:rPr lang="tr-TR" dirty="0" err="1"/>
              <a:t>column</a:t>
            </a:r>
            <a:r>
              <a:rPr lang="tr-TR" dirty="0"/>
              <a:t>. </a:t>
            </a:r>
            <a:r>
              <a:rPr lang="tr-TR" dirty="0" err="1"/>
              <a:t>It</a:t>
            </a:r>
            <a:r>
              <a:rPr lang="tr-TR" dirty="0"/>
              <a:t> </a:t>
            </a:r>
            <a:r>
              <a:rPr lang="tr-TR" dirty="0" err="1"/>
              <a:t>also</a:t>
            </a:r>
            <a:r>
              <a:rPr lang="tr-TR" dirty="0"/>
              <a:t> </a:t>
            </a:r>
            <a:r>
              <a:rPr lang="tr-TR" dirty="0" err="1"/>
              <a:t>returns</a:t>
            </a:r>
            <a:r>
              <a:rPr lang="tr-TR" dirty="0"/>
              <a:t>.</a:t>
            </a:r>
            <a:endParaRPr dirty="0"/>
          </a:p>
          <a:p>
            <a:pPr marL="0" lvl="0" indent="0" algn="l" rtl="0">
              <a:spcBef>
                <a:spcPts val="0"/>
              </a:spcBef>
              <a:spcAft>
                <a:spcPts val="0"/>
              </a:spcAft>
              <a:buNone/>
            </a:pPr>
            <a:r>
              <a:rPr lang="tr-TR" dirty="0" err="1">
                <a:highlight>
                  <a:srgbClr val="FFFFFF"/>
                </a:highlight>
                <a:latin typeface="Roboto"/>
                <a:ea typeface="Roboto"/>
                <a:cs typeface="Roboto"/>
                <a:sym typeface="Roboto"/>
              </a:rPr>
              <a:t>If</a:t>
            </a:r>
            <a:r>
              <a:rPr lang="tr-TR" dirty="0">
                <a:highlight>
                  <a:srgbClr val="FFFFFF"/>
                </a:highlight>
                <a:latin typeface="Roboto"/>
                <a:ea typeface="Roboto"/>
                <a:cs typeface="Roboto"/>
                <a:sym typeface="Roboto"/>
              </a:rPr>
              <a:t> a </a:t>
            </a:r>
            <a:r>
              <a:rPr lang="tr-TR" dirty="0" err="1">
                <a:highlight>
                  <a:srgbClr val="FFFFFF"/>
                </a:highlight>
                <a:latin typeface="Roboto"/>
                <a:ea typeface="Roboto"/>
                <a:cs typeface="Roboto"/>
                <a:sym typeface="Roboto"/>
              </a:rPr>
              <a:t>column</a:t>
            </a:r>
            <a:r>
              <a:rPr lang="tr-TR" dirty="0">
                <a:highlight>
                  <a:srgbClr val="FFFFFF"/>
                </a:highlight>
                <a:latin typeface="Roboto"/>
                <a:ea typeface="Roboto"/>
                <a:cs typeface="Roboto"/>
                <a:sym typeface="Roboto"/>
              </a:rPr>
              <a:t> has multiple </a:t>
            </a:r>
            <a:r>
              <a:rPr lang="tr-TR" dirty="0">
                <a:solidFill>
                  <a:schemeClr val="hlink"/>
                </a:solidFill>
                <a:highlight>
                  <a:srgbClr val="FFF6EA"/>
                </a:highlight>
                <a:uFill>
                  <a:noFill/>
                </a:uFill>
                <a:latin typeface="Courier New"/>
                <a:ea typeface="Courier New"/>
                <a:cs typeface="Courier New"/>
                <a:sym typeface="Courier New"/>
                <a:hlinkClick r:id="rId3"/>
              </a:rPr>
              <a:t>NULL</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values</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and</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you</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use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the</a:t>
            </a:r>
            <a:r>
              <a:rPr lang="tr-TR" dirty="0">
                <a:highlight>
                  <a:srgbClr val="FFFFFF"/>
                </a:highlight>
                <a:latin typeface="Roboto"/>
                <a:ea typeface="Roboto"/>
                <a:cs typeface="Roboto"/>
                <a:sym typeface="Roboto"/>
              </a:rPr>
              <a:t> </a:t>
            </a:r>
            <a:r>
              <a:rPr lang="tr-TR" dirty="0">
                <a:highlight>
                  <a:srgbClr val="FFF6EA"/>
                </a:highlight>
                <a:latin typeface="Courier New"/>
                <a:ea typeface="Courier New"/>
                <a:cs typeface="Courier New"/>
                <a:sym typeface="Courier New"/>
              </a:rPr>
              <a:t>DISTINCT</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clause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for</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that</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column</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SQLite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keeps</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only</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one</a:t>
            </a:r>
            <a:r>
              <a:rPr lang="tr-TR" dirty="0">
                <a:highlight>
                  <a:srgbClr val="FFFFFF"/>
                </a:highlight>
                <a:latin typeface="Roboto"/>
                <a:ea typeface="Roboto"/>
                <a:cs typeface="Roboto"/>
                <a:sym typeface="Roboto"/>
              </a:rPr>
              <a:t> </a:t>
            </a:r>
            <a:r>
              <a:rPr lang="tr-TR" dirty="0">
                <a:highlight>
                  <a:srgbClr val="FFF6EA"/>
                </a:highlight>
                <a:latin typeface="Courier New"/>
                <a:ea typeface="Courier New"/>
                <a:cs typeface="Courier New"/>
                <a:sym typeface="Courier New"/>
              </a:rPr>
              <a:t>NULL</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value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because</a:t>
            </a:r>
            <a:r>
              <a:rPr lang="tr-TR" dirty="0">
                <a:highlight>
                  <a:srgbClr val="FFFFFF"/>
                </a:highlight>
                <a:latin typeface="Roboto"/>
                <a:ea typeface="Roboto"/>
                <a:cs typeface="Roboto"/>
                <a:sym typeface="Roboto"/>
              </a:rPr>
              <a:t> </a:t>
            </a:r>
            <a:r>
              <a:rPr lang="tr-TR" dirty="0">
                <a:highlight>
                  <a:srgbClr val="FFF6EA"/>
                </a:highlight>
                <a:latin typeface="Courier New"/>
                <a:ea typeface="Courier New"/>
                <a:cs typeface="Courier New"/>
                <a:sym typeface="Courier New"/>
              </a:rPr>
              <a:t>DISTINCT</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treats</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all</a:t>
            </a:r>
            <a:r>
              <a:rPr lang="tr-TR" dirty="0">
                <a:highlight>
                  <a:srgbClr val="FFFFFF"/>
                </a:highlight>
                <a:latin typeface="Roboto"/>
                <a:ea typeface="Roboto"/>
                <a:cs typeface="Roboto"/>
                <a:sym typeface="Roboto"/>
              </a:rPr>
              <a:t> </a:t>
            </a:r>
            <a:r>
              <a:rPr lang="tr-TR" dirty="0">
                <a:highlight>
                  <a:srgbClr val="FFF6EA"/>
                </a:highlight>
                <a:latin typeface="Courier New"/>
                <a:ea typeface="Courier New"/>
                <a:cs typeface="Courier New"/>
                <a:sym typeface="Courier New"/>
              </a:rPr>
              <a:t>NULL</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values</a:t>
            </a:r>
            <a:r>
              <a:rPr lang="tr-TR" dirty="0">
                <a:highlight>
                  <a:srgbClr val="FFFFFF"/>
                </a:highlight>
                <a:latin typeface="Roboto"/>
                <a:ea typeface="Roboto"/>
                <a:cs typeface="Roboto"/>
                <a:sym typeface="Roboto"/>
              </a:rPr>
              <a:t> as </a:t>
            </a:r>
            <a:r>
              <a:rPr lang="tr-TR" dirty="0" err="1">
                <a:highlight>
                  <a:srgbClr val="FFFFFF"/>
                </a:highlight>
                <a:latin typeface="Roboto"/>
                <a:ea typeface="Roboto"/>
                <a:cs typeface="Roboto"/>
                <a:sym typeface="Roboto"/>
              </a:rPr>
              <a:t>the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same</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value</a:t>
            </a:r>
            <a:r>
              <a:rPr lang="tr-TR" dirty="0">
                <a:highlight>
                  <a:srgbClr val="FFFFFF"/>
                </a:highlight>
                <a:latin typeface="Roboto"/>
                <a:ea typeface="Roboto"/>
                <a:cs typeface="Roboto"/>
                <a:sym typeface="Roboto"/>
              </a:rPr>
              <a:t>.</a:t>
            </a:r>
            <a:endParaRPr dirty="0">
              <a:highlight>
                <a:srgbClr val="FFFFFF"/>
              </a:highlight>
              <a:latin typeface="Roboto"/>
              <a:ea typeface="Roboto"/>
              <a:cs typeface="Roboto"/>
              <a:sym typeface="Roboto"/>
            </a:endParaRPr>
          </a:p>
          <a:p>
            <a:pPr marL="0" lvl="0" indent="0" algn="l" rtl="0">
              <a:spcBef>
                <a:spcPts val="0"/>
              </a:spcBef>
              <a:spcAft>
                <a:spcPts val="0"/>
              </a:spcAft>
              <a:buNone/>
            </a:pPr>
            <a:endParaRPr dirty="0">
              <a:highlight>
                <a:srgbClr val="FFFFFF"/>
              </a:highlight>
              <a:latin typeface="Roboto"/>
              <a:ea typeface="Roboto"/>
              <a:cs typeface="Roboto"/>
              <a:sym typeface="Roboto"/>
            </a:endParaRPr>
          </a:p>
          <a:p>
            <a:pPr marL="0" lvl="0" indent="0" algn="l" rtl="0">
              <a:spcBef>
                <a:spcPts val="0"/>
              </a:spcBef>
              <a:spcAft>
                <a:spcPts val="0"/>
              </a:spcAft>
              <a:buNone/>
            </a:pPr>
            <a:r>
              <a:rPr lang="tr-TR" dirty="0">
                <a:highlight>
                  <a:srgbClr val="FFFFFF"/>
                </a:highlight>
                <a:latin typeface="Roboto"/>
                <a:ea typeface="Roboto"/>
                <a:cs typeface="Roboto"/>
                <a:sym typeface="Roboto"/>
              </a:rPr>
              <a:t>SELECT DISTINCT </a:t>
            </a:r>
            <a:r>
              <a:rPr lang="tr-TR" dirty="0" err="1">
                <a:highlight>
                  <a:srgbClr val="FFFFFF"/>
                </a:highlight>
                <a:latin typeface="Roboto"/>
                <a:ea typeface="Roboto"/>
                <a:cs typeface="Roboto"/>
                <a:sym typeface="Roboto"/>
              </a:rPr>
              <a:t>AlbumId</a:t>
            </a:r>
            <a:r>
              <a:rPr lang="tr-TR" dirty="0">
                <a:highlight>
                  <a:srgbClr val="FFFFFF"/>
                </a:highlight>
                <a:latin typeface="Roboto"/>
                <a:ea typeface="Roboto"/>
                <a:cs typeface="Roboto"/>
                <a:sym typeface="Roboto"/>
              </a:rPr>
              <a:t>, </a:t>
            </a:r>
            <a:r>
              <a:rPr lang="tr-TR" dirty="0" err="1">
                <a:highlight>
                  <a:srgbClr val="FFFFFF"/>
                </a:highlight>
                <a:latin typeface="Roboto"/>
                <a:ea typeface="Roboto"/>
                <a:cs typeface="Roboto"/>
                <a:sym typeface="Roboto"/>
              </a:rPr>
              <a:t>MediaTypeId</a:t>
            </a:r>
            <a:r>
              <a:rPr lang="tr-TR" dirty="0">
                <a:highlight>
                  <a:srgbClr val="FFFFFF"/>
                </a:highlight>
                <a:latin typeface="Roboto"/>
                <a:ea typeface="Roboto"/>
                <a:cs typeface="Roboto"/>
                <a:sym typeface="Roboto"/>
              </a:rPr>
              <a:t> FROM </a:t>
            </a:r>
            <a:r>
              <a:rPr lang="tr-TR" dirty="0" err="1">
                <a:highlight>
                  <a:srgbClr val="FFFFFF"/>
                </a:highlight>
                <a:latin typeface="Roboto"/>
                <a:ea typeface="Roboto"/>
                <a:cs typeface="Roboto"/>
                <a:sym typeface="Roboto"/>
              </a:rPr>
              <a:t>tracks</a:t>
            </a:r>
            <a:r>
              <a:rPr lang="tr-TR" dirty="0">
                <a:highlight>
                  <a:srgbClr val="FFFFFF"/>
                </a:highlight>
                <a:latin typeface="Roboto"/>
                <a:ea typeface="Roboto"/>
                <a:cs typeface="Roboto"/>
                <a:sym typeface="Roboto"/>
              </a:rPr>
              <a:t>;</a:t>
            </a:r>
            <a:endParaRPr dirty="0"/>
          </a:p>
        </p:txBody>
      </p:sp>
    </p:spTree>
    <p:extLst>
      <p:ext uri="{BB962C8B-B14F-4D97-AF65-F5344CB8AC3E}">
        <p14:creationId xmlns:p14="http://schemas.microsoft.com/office/powerpoint/2010/main" val="22983357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1d53b93cc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1d53b93cc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r>
              <a:rPr lang="tr-TR" dirty="0"/>
              <a:t> </a:t>
            </a:r>
            <a:endParaRPr dirty="0"/>
          </a:p>
          <a:p>
            <a:pPr marL="0" lvl="0" indent="0" algn="l" rtl="0">
              <a:spcBef>
                <a:spcPts val="0"/>
              </a:spcBef>
              <a:spcAft>
                <a:spcPts val="0"/>
              </a:spcAft>
              <a:buNone/>
            </a:pPr>
            <a:r>
              <a:rPr lang="tr-TR" dirty="0"/>
              <a:t>SELECT Name FROM </a:t>
            </a:r>
            <a:r>
              <a:rPr lang="tr-TR" dirty="0" err="1"/>
              <a:t>tracks</a:t>
            </a:r>
            <a:endParaRPr dirty="0"/>
          </a:p>
          <a:p>
            <a:pPr marL="0" lvl="0" indent="0" algn="l" rtl="0">
              <a:spcBef>
                <a:spcPts val="0"/>
              </a:spcBef>
              <a:spcAft>
                <a:spcPts val="0"/>
              </a:spcAft>
              <a:buNone/>
            </a:pPr>
            <a:r>
              <a:rPr lang="tr-TR" dirty="0"/>
              <a:t>WHERE Composer = '</a:t>
            </a:r>
            <a:r>
              <a:rPr lang="tr-TR" dirty="0" err="1"/>
              <a:t>Jimi</a:t>
            </a:r>
            <a:r>
              <a:rPr lang="tr-TR" dirty="0"/>
              <a:t> </a:t>
            </a:r>
            <a:r>
              <a:rPr lang="tr-TR" dirty="0" err="1"/>
              <a:t>Hendrix</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35823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b5c3318a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b5c3318a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r>
              <a:rPr lang="tr-TR"/>
              <a:t> </a:t>
            </a:r>
            <a:endParaRPr/>
          </a:p>
          <a:p>
            <a:pPr marL="0" lvl="0" indent="0" algn="l" rtl="0">
              <a:spcBef>
                <a:spcPts val="0"/>
              </a:spcBef>
              <a:spcAft>
                <a:spcPts val="0"/>
              </a:spcAft>
              <a:buNone/>
            </a:pPr>
            <a:r>
              <a:rPr lang="tr-TR"/>
              <a:t>SELECT * FROM invoices</a:t>
            </a:r>
            <a:endParaRPr/>
          </a:p>
          <a:p>
            <a:pPr marL="0" lvl="0" indent="0" algn="l" rtl="0">
              <a:spcBef>
                <a:spcPts val="0"/>
              </a:spcBef>
              <a:spcAft>
                <a:spcPts val="0"/>
              </a:spcAft>
              <a:buNone/>
            </a:pPr>
            <a:r>
              <a:rPr lang="tr-TR"/>
              <a:t>WHERE Total &gt; 10;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23770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b5c3318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b5c3318a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r>
              <a:rPr lang="tr-TR"/>
              <a:t> </a:t>
            </a:r>
            <a:endParaRPr/>
          </a:p>
          <a:p>
            <a:pPr marL="0" lvl="0" indent="0" algn="l" rtl="0">
              <a:spcBef>
                <a:spcPts val="0"/>
              </a:spcBef>
              <a:spcAft>
                <a:spcPts val="0"/>
              </a:spcAft>
              <a:buNone/>
            </a:pPr>
            <a:r>
              <a:rPr lang="tr-TR"/>
              <a:t>SELECT * FROM invoices</a:t>
            </a:r>
            <a:endParaRPr/>
          </a:p>
          <a:p>
            <a:pPr marL="0" lvl="0" indent="0" algn="l" rtl="0">
              <a:spcBef>
                <a:spcPts val="0"/>
              </a:spcBef>
              <a:spcAft>
                <a:spcPts val="0"/>
              </a:spcAft>
              <a:buNone/>
            </a:pPr>
            <a:r>
              <a:rPr lang="tr-TR"/>
              <a:t>WHERE Total &gt; 10</a:t>
            </a:r>
            <a:endParaRPr/>
          </a:p>
          <a:p>
            <a:pPr marL="0" lvl="0" indent="0" algn="l" rtl="0">
              <a:spcBef>
                <a:spcPts val="0"/>
              </a:spcBef>
              <a:spcAft>
                <a:spcPts val="0"/>
              </a:spcAft>
              <a:buNone/>
            </a:pPr>
            <a:r>
              <a:rPr lang="tr-TR"/>
              <a:t>LIMIT 4;</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233406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81d53b93cc_2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81d53b93cc_2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r>
              <a:rPr lang="tr-TR" dirty="0"/>
              <a:t> </a:t>
            </a:r>
            <a:endParaRPr dirty="0"/>
          </a:p>
          <a:p>
            <a:pPr marL="0" lvl="0" indent="0" algn="l" rtl="0">
              <a:spcBef>
                <a:spcPts val="0"/>
              </a:spcBef>
              <a:spcAft>
                <a:spcPts val="0"/>
              </a:spcAft>
              <a:buNone/>
            </a:pPr>
            <a:r>
              <a:rPr lang="tr-TR" dirty="0"/>
              <a:t>SELECT * </a:t>
            </a:r>
            <a:endParaRPr dirty="0"/>
          </a:p>
          <a:p>
            <a:pPr marL="0" lvl="0" indent="0" algn="l" rtl="0">
              <a:spcBef>
                <a:spcPts val="0"/>
              </a:spcBef>
              <a:spcAft>
                <a:spcPts val="0"/>
              </a:spcAft>
              <a:buNone/>
            </a:pPr>
            <a:r>
              <a:rPr lang="tr-TR" dirty="0"/>
              <a:t>FROM </a:t>
            </a:r>
            <a:r>
              <a:rPr lang="tr-TR" dirty="0" err="1"/>
              <a:t>invoices</a:t>
            </a:r>
            <a:endParaRPr dirty="0"/>
          </a:p>
          <a:p>
            <a:pPr marL="0" lvl="0" indent="0" algn="l" rtl="0">
              <a:spcBef>
                <a:spcPts val="0"/>
              </a:spcBef>
              <a:spcAft>
                <a:spcPts val="0"/>
              </a:spcAft>
              <a:buNone/>
            </a:pPr>
            <a:r>
              <a:rPr lang="tr-TR" dirty="0"/>
              <a:t>WHERE Total &gt; 10</a:t>
            </a:r>
            <a:endParaRPr dirty="0"/>
          </a:p>
          <a:p>
            <a:pPr marL="0" lvl="0" indent="0" algn="l" rtl="0">
              <a:spcBef>
                <a:spcPts val="0"/>
              </a:spcBef>
              <a:spcAft>
                <a:spcPts val="0"/>
              </a:spcAft>
              <a:buNone/>
            </a:pPr>
            <a:r>
              <a:rPr lang="tr-TR" dirty="0"/>
              <a:t>ORDER BY Total DESC;</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420425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81d53b93cc_2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81d53b93cc_2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r>
              <a:rPr lang="tr-TR"/>
              <a:t> </a:t>
            </a:r>
            <a:endParaRPr/>
          </a:p>
          <a:p>
            <a:pPr marL="0" lvl="0" indent="0" algn="l" rtl="0">
              <a:spcBef>
                <a:spcPts val="0"/>
              </a:spcBef>
              <a:spcAft>
                <a:spcPts val="0"/>
              </a:spcAft>
              <a:buNone/>
            </a:pPr>
            <a:r>
              <a:rPr lang="tr-TR"/>
              <a:t>SELECT * </a:t>
            </a:r>
            <a:endParaRPr/>
          </a:p>
          <a:p>
            <a:pPr marL="0" lvl="0" indent="0" algn="l" rtl="0">
              <a:spcBef>
                <a:spcPts val="0"/>
              </a:spcBef>
              <a:spcAft>
                <a:spcPts val="0"/>
              </a:spcAft>
              <a:buNone/>
            </a:pPr>
            <a:r>
              <a:rPr lang="tr-TR"/>
              <a:t>FROM invoices</a:t>
            </a:r>
            <a:endParaRPr/>
          </a:p>
          <a:p>
            <a:pPr marL="0" lvl="0" indent="0" algn="l" rtl="0">
              <a:spcBef>
                <a:spcPts val="0"/>
              </a:spcBef>
              <a:spcAft>
                <a:spcPts val="0"/>
              </a:spcAft>
              <a:buNone/>
            </a:pPr>
            <a:r>
              <a:rPr lang="tr-TR"/>
              <a:t>WHERE NOT BillingCountry = USA</a:t>
            </a:r>
            <a:endParaRPr/>
          </a:p>
          <a:p>
            <a:pPr marL="0" lvl="0" indent="0" algn="l" rtl="0">
              <a:spcBef>
                <a:spcPts val="0"/>
              </a:spcBef>
              <a:spcAft>
                <a:spcPts val="0"/>
              </a:spcAft>
              <a:buNone/>
            </a:pPr>
            <a:r>
              <a:rPr lang="tr-TR"/>
              <a:t>ORDER BY Total ASC</a:t>
            </a:r>
            <a:endParaRPr/>
          </a:p>
          <a:p>
            <a:pPr marL="0" lvl="0" indent="0" algn="l" rtl="0">
              <a:spcBef>
                <a:spcPts val="0"/>
              </a:spcBef>
              <a:spcAft>
                <a:spcPts val="0"/>
              </a:spcAft>
              <a:buNone/>
            </a:pPr>
            <a:r>
              <a:rPr lang="tr-TR"/>
              <a:t>LIMIT 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10361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2868614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1d53b93cc_2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1d53b93cc_2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r>
              <a:rPr lang="tr-TR" dirty="0"/>
              <a:t> </a:t>
            </a:r>
            <a:endParaRPr dirty="0"/>
          </a:p>
          <a:p>
            <a:pPr marL="0" lvl="0" indent="0" algn="l" rtl="0">
              <a:spcBef>
                <a:spcPts val="0"/>
              </a:spcBef>
              <a:spcAft>
                <a:spcPts val="0"/>
              </a:spcAft>
              <a:buNone/>
            </a:pPr>
            <a:r>
              <a:rPr lang="tr-TR" dirty="0"/>
              <a:t>SELECT </a:t>
            </a:r>
            <a:r>
              <a:rPr lang="tr-TR" dirty="0" err="1"/>
              <a:t>InvoiceDate</a:t>
            </a:r>
            <a:r>
              <a:rPr lang="tr-TR" dirty="0"/>
              <a:t> </a:t>
            </a:r>
            <a:endParaRPr dirty="0"/>
          </a:p>
          <a:p>
            <a:pPr marL="0" lvl="0" indent="0" algn="l" rtl="0">
              <a:spcBef>
                <a:spcPts val="0"/>
              </a:spcBef>
              <a:spcAft>
                <a:spcPts val="0"/>
              </a:spcAft>
              <a:buNone/>
            </a:pPr>
            <a:r>
              <a:rPr lang="tr-TR" dirty="0"/>
              <a:t>FROM </a:t>
            </a:r>
            <a:r>
              <a:rPr lang="tr-TR" dirty="0" err="1"/>
              <a:t>invoices</a:t>
            </a:r>
            <a:endParaRPr dirty="0"/>
          </a:p>
          <a:p>
            <a:pPr marL="0" lvl="0" indent="0" algn="l" rtl="0">
              <a:spcBef>
                <a:spcPts val="0"/>
              </a:spcBef>
              <a:spcAft>
                <a:spcPts val="0"/>
              </a:spcAft>
              <a:buNone/>
            </a:pPr>
            <a:r>
              <a:rPr lang="tr-TR" dirty="0"/>
              <a:t>WHERE </a:t>
            </a:r>
            <a:r>
              <a:rPr lang="tr-TR" dirty="0" err="1"/>
              <a:t>InvoiceDate</a:t>
            </a:r>
            <a:r>
              <a:rPr lang="tr-TR" dirty="0"/>
              <a:t> BETWEEN '2009-01-01' AND '2012-01-01'</a:t>
            </a:r>
            <a:endParaRPr dirty="0"/>
          </a:p>
          <a:p>
            <a:pPr marL="0" lvl="0" indent="0" algn="l" rtl="0">
              <a:spcBef>
                <a:spcPts val="0"/>
              </a:spcBef>
              <a:spcAft>
                <a:spcPts val="0"/>
              </a:spcAft>
              <a:buNone/>
            </a:pPr>
            <a:r>
              <a:rPr lang="tr-TR" dirty="0"/>
              <a:t>ORDER BY </a:t>
            </a:r>
            <a:r>
              <a:rPr lang="tr-TR" dirty="0" err="1"/>
              <a:t>InvoiceDate</a:t>
            </a:r>
            <a:r>
              <a:rPr lang="tr-TR" dirty="0"/>
              <a:t> DESC</a:t>
            </a:r>
            <a:endParaRPr dirty="0"/>
          </a:p>
          <a:p>
            <a:pPr marL="0" lvl="0" indent="0" algn="l" rtl="0">
              <a:spcBef>
                <a:spcPts val="0"/>
              </a:spcBef>
              <a:spcAft>
                <a:spcPts val="0"/>
              </a:spcAft>
              <a:buNone/>
            </a:pPr>
            <a:r>
              <a:rPr lang="tr-TR" dirty="0"/>
              <a:t>LIMIT 1;</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Burada LIMIT 1 </a:t>
            </a:r>
            <a:r>
              <a:rPr lang="tr-TR" dirty="0" err="1"/>
              <a:t>yap.Daha</a:t>
            </a:r>
            <a:r>
              <a:rPr lang="tr-TR" dirty="0"/>
              <a:t> sonra -- yorum yap. Onu anlat. Yorumlar önemli.</a:t>
            </a:r>
            <a:endParaRPr dirty="0"/>
          </a:p>
          <a:p>
            <a:pPr marL="0" lvl="0" indent="0" algn="l" rtl="0">
              <a:spcBef>
                <a:spcPts val="0"/>
              </a:spcBef>
              <a:spcAft>
                <a:spcPts val="0"/>
              </a:spcAft>
              <a:buNone/>
            </a:pPr>
            <a:r>
              <a:rPr lang="tr-TR" sz="1200" dirty="0" err="1">
                <a:solidFill>
                  <a:srgbClr val="4F4F4F"/>
                </a:solidFill>
                <a:highlight>
                  <a:srgbClr val="FFFFFF"/>
                </a:highlight>
              </a:rPr>
              <a:t>You</a:t>
            </a:r>
            <a:r>
              <a:rPr lang="tr-TR" sz="1200" dirty="0">
                <a:solidFill>
                  <a:srgbClr val="4F4F4F"/>
                </a:solidFill>
                <a:highlight>
                  <a:srgbClr val="FFFFFF"/>
                </a:highlight>
              </a:rPr>
              <a:t> </a:t>
            </a:r>
            <a:r>
              <a:rPr lang="tr-TR" sz="1200" dirty="0" err="1">
                <a:solidFill>
                  <a:srgbClr val="4F4F4F"/>
                </a:solidFill>
                <a:highlight>
                  <a:srgbClr val="FFFFFF"/>
                </a:highlight>
              </a:rPr>
              <a:t>will</a:t>
            </a:r>
            <a:r>
              <a:rPr lang="tr-TR" sz="1200" dirty="0">
                <a:solidFill>
                  <a:srgbClr val="4F4F4F"/>
                </a:solidFill>
                <a:highlight>
                  <a:srgbClr val="FFFFFF"/>
                </a:highlight>
              </a:rPr>
              <a:t> </a:t>
            </a:r>
            <a:r>
              <a:rPr lang="tr-TR" sz="1200" dirty="0" err="1">
                <a:solidFill>
                  <a:srgbClr val="4F4F4F"/>
                </a:solidFill>
                <a:highlight>
                  <a:srgbClr val="FFFFFF"/>
                </a:highlight>
              </a:rPr>
              <a:t>notice</a:t>
            </a:r>
            <a:r>
              <a:rPr lang="tr-TR" sz="1200" dirty="0">
                <a:solidFill>
                  <a:srgbClr val="4F4F4F"/>
                </a:solidFill>
                <a:highlight>
                  <a:srgbClr val="FFFFFF"/>
                </a:highlight>
              </a:rPr>
              <a:t> </a:t>
            </a:r>
            <a:r>
              <a:rPr lang="tr-TR" sz="1200" dirty="0" err="1">
                <a:solidFill>
                  <a:srgbClr val="4F4F4F"/>
                </a:solidFill>
                <a:highlight>
                  <a:srgbClr val="FFFFFF"/>
                </a:highlight>
              </a:rPr>
              <a:t>that</a:t>
            </a:r>
            <a:r>
              <a:rPr lang="tr-TR" sz="1200" dirty="0">
                <a:solidFill>
                  <a:srgbClr val="4F4F4F"/>
                </a:solidFill>
                <a:highlight>
                  <a:srgbClr val="FFFFFF"/>
                </a:highlight>
              </a:rPr>
              <a:t> </a:t>
            </a:r>
            <a:r>
              <a:rPr lang="tr-TR" sz="1200" dirty="0" err="1">
                <a:solidFill>
                  <a:srgbClr val="4F4F4F"/>
                </a:solidFill>
                <a:highlight>
                  <a:srgbClr val="FFFFFF"/>
                </a:highlight>
              </a:rPr>
              <a:t>using</a:t>
            </a:r>
            <a:r>
              <a:rPr lang="tr-TR" sz="1200" dirty="0">
                <a:solidFill>
                  <a:srgbClr val="4F4F4F"/>
                </a:solidFill>
                <a:highlight>
                  <a:srgbClr val="FFFFFF"/>
                </a:highlight>
              </a:rPr>
              <a:t> </a:t>
            </a:r>
            <a:r>
              <a:rPr lang="tr-TR" sz="1200" b="1" dirty="0">
                <a:solidFill>
                  <a:srgbClr val="4F4F4F"/>
                </a:solidFill>
                <a:highlight>
                  <a:srgbClr val="FFFFFF"/>
                </a:highlight>
              </a:rPr>
              <a:t>BETWEEN</a:t>
            </a:r>
            <a:r>
              <a:rPr lang="tr-TR" sz="1200" dirty="0">
                <a:solidFill>
                  <a:srgbClr val="4F4F4F"/>
                </a:solidFill>
                <a:highlight>
                  <a:srgbClr val="FFFFFF"/>
                </a:highlight>
              </a:rPr>
              <a:t> is </a:t>
            </a:r>
            <a:r>
              <a:rPr lang="tr-TR" sz="1200" dirty="0" err="1">
                <a:solidFill>
                  <a:srgbClr val="4F4F4F"/>
                </a:solidFill>
                <a:highlight>
                  <a:srgbClr val="FFFFFF"/>
                </a:highlight>
              </a:rPr>
              <a:t>tricky</a:t>
            </a:r>
            <a:r>
              <a:rPr lang="tr-TR" sz="1200" dirty="0">
                <a:solidFill>
                  <a:srgbClr val="4F4F4F"/>
                </a:solidFill>
                <a:highlight>
                  <a:srgbClr val="FFFFFF"/>
                </a:highlight>
              </a:rPr>
              <a:t> </a:t>
            </a:r>
            <a:r>
              <a:rPr lang="tr-TR" sz="1200" dirty="0" err="1">
                <a:solidFill>
                  <a:srgbClr val="4F4F4F"/>
                </a:solidFill>
                <a:highlight>
                  <a:srgbClr val="FFFFFF"/>
                </a:highlight>
              </a:rPr>
              <a:t>for</a:t>
            </a:r>
            <a:r>
              <a:rPr lang="tr-TR" sz="1200" dirty="0">
                <a:solidFill>
                  <a:srgbClr val="4F4F4F"/>
                </a:solidFill>
                <a:highlight>
                  <a:srgbClr val="FFFFFF"/>
                </a:highlight>
              </a:rPr>
              <a:t> </a:t>
            </a:r>
            <a:r>
              <a:rPr lang="tr-TR" sz="1200" dirty="0" err="1">
                <a:solidFill>
                  <a:srgbClr val="4F4F4F"/>
                </a:solidFill>
                <a:highlight>
                  <a:srgbClr val="FFFFFF"/>
                </a:highlight>
              </a:rPr>
              <a:t>dates</a:t>
            </a:r>
            <a:r>
              <a:rPr lang="tr-TR" sz="1200" dirty="0">
                <a:solidFill>
                  <a:srgbClr val="4F4F4F"/>
                </a:solidFill>
                <a:highlight>
                  <a:srgbClr val="FFFFFF"/>
                </a:highlight>
              </a:rPr>
              <a:t>! </a:t>
            </a:r>
            <a:r>
              <a:rPr lang="tr-TR" sz="1200" dirty="0" err="1">
                <a:solidFill>
                  <a:srgbClr val="4F4F4F"/>
                </a:solidFill>
                <a:highlight>
                  <a:srgbClr val="FFFFFF"/>
                </a:highlight>
              </a:rPr>
              <a:t>While</a:t>
            </a:r>
            <a:r>
              <a:rPr lang="tr-TR" sz="1200" dirty="0">
                <a:solidFill>
                  <a:srgbClr val="4F4F4F"/>
                </a:solidFill>
                <a:highlight>
                  <a:srgbClr val="FFFFFF"/>
                </a:highlight>
              </a:rPr>
              <a:t> </a:t>
            </a:r>
            <a:r>
              <a:rPr lang="tr-TR" sz="1200" b="1" dirty="0">
                <a:solidFill>
                  <a:srgbClr val="4F4F4F"/>
                </a:solidFill>
                <a:highlight>
                  <a:srgbClr val="FFFFFF"/>
                </a:highlight>
              </a:rPr>
              <a:t>BETWEEN</a:t>
            </a:r>
            <a:r>
              <a:rPr lang="tr-TR" sz="1200" dirty="0">
                <a:solidFill>
                  <a:srgbClr val="4F4F4F"/>
                </a:solidFill>
                <a:highlight>
                  <a:srgbClr val="FFFFFF"/>
                </a:highlight>
              </a:rPr>
              <a:t> is </a:t>
            </a:r>
            <a:r>
              <a:rPr lang="tr-TR" sz="1200" dirty="0" err="1">
                <a:solidFill>
                  <a:srgbClr val="4F4F4F"/>
                </a:solidFill>
                <a:highlight>
                  <a:srgbClr val="FFFFFF"/>
                </a:highlight>
              </a:rPr>
              <a:t>generally</a:t>
            </a:r>
            <a:r>
              <a:rPr lang="tr-TR" sz="1200" dirty="0">
                <a:solidFill>
                  <a:srgbClr val="4F4F4F"/>
                </a:solidFill>
                <a:highlight>
                  <a:srgbClr val="FFFFFF"/>
                </a:highlight>
              </a:rPr>
              <a:t> </a:t>
            </a:r>
            <a:r>
              <a:rPr lang="tr-TR" sz="1200" dirty="0" err="1">
                <a:solidFill>
                  <a:srgbClr val="4F4F4F"/>
                </a:solidFill>
                <a:highlight>
                  <a:srgbClr val="FFFFFF"/>
                </a:highlight>
              </a:rPr>
              <a:t>inclusive</a:t>
            </a:r>
            <a:r>
              <a:rPr lang="tr-TR" sz="1200" dirty="0">
                <a:solidFill>
                  <a:srgbClr val="4F4F4F"/>
                </a:solidFill>
                <a:highlight>
                  <a:srgbClr val="FFFFFF"/>
                </a:highlight>
              </a:rPr>
              <a:t> of </a:t>
            </a:r>
            <a:r>
              <a:rPr lang="tr-TR" sz="1200" dirty="0" err="1">
                <a:solidFill>
                  <a:srgbClr val="4F4F4F"/>
                </a:solidFill>
                <a:highlight>
                  <a:srgbClr val="FFFFFF"/>
                </a:highlight>
              </a:rPr>
              <a:t>endpoints</a:t>
            </a:r>
            <a:r>
              <a:rPr lang="tr-TR" sz="1200" dirty="0">
                <a:solidFill>
                  <a:srgbClr val="4F4F4F"/>
                </a:solidFill>
                <a:highlight>
                  <a:srgbClr val="FFFFFF"/>
                </a:highlight>
              </a:rPr>
              <a:t>, it </a:t>
            </a:r>
            <a:r>
              <a:rPr lang="tr-TR" sz="1200" dirty="0" err="1">
                <a:solidFill>
                  <a:srgbClr val="4F4F4F"/>
                </a:solidFill>
                <a:highlight>
                  <a:srgbClr val="FFFFFF"/>
                </a:highlight>
              </a:rPr>
              <a:t>assumes</a:t>
            </a:r>
            <a:r>
              <a:rPr lang="tr-TR" sz="1200" dirty="0">
                <a:solidFill>
                  <a:srgbClr val="4F4F4F"/>
                </a:solidFill>
                <a:highlight>
                  <a:srgbClr val="FFFFFF"/>
                </a:highlight>
              </a:rPr>
              <a:t> </a:t>
            </a:r>
            <a:r>
              <a:rPr lang="tr-TR" sz="1200" dirty="0" err="1">
                <a:solidFill>
                  <a:srgbClr val="4F4F4F"/>
                </a:solidFill>
                <a:highlight>
                  <a:srgbClr val="FFFFFF"/>
                </a:highlight>
              </a:rPr>
              <a:t>the</a:t>
            </a:r>
            <a:r>
              <a:rPr lang="tr-TR" sz="1200" dirty="0">
                <a:solidFill>
                  <a:srgbClr val="4F4F4F"/>
                </a:solidFill>
                <a:highlight>
                  <a:srgbClr val="FFFFFF"/>
                </a:highlight>
              </a:rPr>
              <a:t> time is at 00:00:00 (</a:t>
            </a:r>
            <a:r>
              <a:rPr lang="tr-TR" sz="1200" dirty="0" err="1">
                <a:solidFill>
                  <a:srgbClr val="4F4F4F"/>
                </a:solidFill>
                <a:highlight>
                  <a:srgbClr val="FFFFFF"/>
                </a:highlight>
              </a:rPr>
              <a:t>i.e</a:t>
            </a:r>
            <a:r>
              <a:rPr lang="tr-TR" sz="1200" dirty="0">
                <a:solidFill>
                  <a:srgbClr val="4F4F4F"/>
                </a:solidFill>
                <a:highlight>
                  <a:srgbClr val="FFFFFF"/>
                </a:highlight>
              </a:rPr>
              <a:t>. </a:t>
            </a:r>
            <a:r>
              <a:rPr lang="tr-TR" sz="1200" dirty="0" err="1">
                <a:solidFill>
                  <a:srgbClr val="4F4F4F"/>
                </a:solidFill>
                <a:highlight>
                  <a:srgbClr val="FFFFFF"/>
                </a:highlight>
              </a:rPr>
              <a:t>midnight</a:t>
            </a:r>
            <a:r>
              <a:rPr lang="tr-TR" sz="1200" dirty="0">
                <a:solidFill>
                  <a:srgbClr val="4F4F4F"/>
                </a:solidFill>
                <a:highlight>
                  <a:srgbClr val="FFFFFF"/>
                </a:highlight>
              </a:rPr>
              <a:t>) </a:t>
            </a:r>
            <a:r>
              <a:rPr lang="tr-TR" sz="1200" dirty="0" err="1">
                <a:solidFill>
                  <a:srgbClr val="4F4F4F"/>
                </a:solidFill>
                <a:highlight>
                  <a:srgbClr val="FFFFFF"/>
                </a:highlight>
              </a:rPr>
              <a:t>for</a:t>
            </a:r>
            <a:r>
              <a:rPr lang="tr-TR" sz="1200" dirty="0">
                <a:solidFill>
                  <a:srgbClr val="4F4F4F"/>
                </a:solidFill>
                <a:highlight>
                  <a:srgbClr val="FFFFFF"/>
                </a:highlight>
              </a:rPr>
              <a:t> </a:t>
            </a:r>
            <a:r>
              <a:rPr lang="tr-TR" sz="1200" dirty="0" err="1">
                <a:solidFill>
                  <a:srgbClr val="4F4F4F"/>
                </a:solidFill>
                <a:highlight>
                  <a:srgbClr val="FFFFFF"/>
                </a:highlight>
              </a:rPr>
              <a:t>dates</a:t>
            </a:r>
            <a:r>
              <a:rPr lang="tr-TR" sz="1200" dirty="0">
                <a:solidFill>
                  <a:srgbClr val="4F4F4F"/>
                </a:solidFill>
                <a:highlight>
                  <a:srgbClr val="FFFFFF"/>
                </a:highlight>
              </a:rPr>
              <a:t>. </a:t>
            </a:r>
            <a:r>
              <a:rPr lang="tr-TR" sz="1200" dirty="0" err="1">
                <a:solidFill>
                  <a:srgbClr val="4F4F4F"/>
                </a:solidFill>
                <a:highlight>
                  <a:srgbClr val="FFFFFF"/>
                </a:highlight>
              </a:rPr>
              <a:t>This</a:t>
            </a:r>
            <a:r>
              <a:rPr lang="tr-TR" sz="1200" dirty="0">
                <a:solidFill>
                  <a:srgbClr val="4F4F4F"/>
                </a:solidFill>
                <a:highlight>
                  <a:srgbClr val="FFFFFF"/>
                </a:highlight>
              </a:rPr>
              <a:t> is </a:t>
            </a:r>
            <a:r>
              <a:rPr lang="tr-TR" sz="1200" dirty="0" err="1">
                <a:solidFill>
                  <a:srgbClr val="4F4F4F"/>
                </a:solidFill>
                <a:highlight>
                  <a:srgbClr val="FFFFFF"/>
                </a:highlight>
              </a:rPr>
              <a:t>the</a:t>
            </a:r>
            <a:r>
              <a:rPr lang="tr-TR" sz="1200" dirty="0">
                <a:solidFill>
                  <a:srgbClr val="4F4F4F"/>
                </a:solidFill>
                <a:highlight>
                  <a:srgbClr val="FFFFFF"/>
                </a:highlight>
              </a:rPr>
              <a:t> </a:t>
            </a:r>
            <a:r>
              <a:rPr lang="tr-TR" sz="1200" dirty="0" err="1">
                <a:solidFill>
                  <a:srgbClr val="4F4F4F"/>
                </a:solidFill>
                <a:highlight>
                  <a:srgbClr val="FFFFFF"/>
                </a:highlight>
              </a:rPr>
              <a:t>reason</a:t>
            </a:r>
            <a:r>
              <a:rPr lang="tr-TR" sz="1200" dirty="0">
                <a:solidFill>
                  <a:srgbClr val="4F4F4F"/>
                </a:solidFill>
                <a:highlight>
                  <a:srgbClr val="FFFFFF"/>
                </a:highlight>
              </a:rPr>
              <a:t> </a:t>
            </a:r>
            <a:r>
              <a:rPr lang="tr-TR" sz="1200" dirty="0" err="1">
                <a:solidFill>
                  <a:srgbClr val="4F4F4F"/>
                </a:solidFill>
                <a:highlight>
                  <a:srgbClr val="FFFFFF"/>
                </a:highlight>
              </a:rPr>
              <a:t>why</a:t>
            </a:r>
            <a:r>
              <a:rPr lang="tr-TR" sz="1200" dirty="0">
                <a:solidFill>
                  <a:srgbClr val="4F4F4F"/>
                </a:solidFill>
                <a:highlight>
                  <a:srgbClr val="FFFFFF"/>
                </a:highlight>
              </a:rPr>
              <a:t> </a:t>
            </a:r>
            <a:r>
              <a:rPr lang="tr-TR" sz="1200" dirty="0" err="1">
                <a:solidFill>
                  <a:srgbClr val="4F4F4F"/>
                </a:solidFill>
                <a:highlight>
                  <a:srgbClr val="FFFFFF"/>
                </a:highlight>
              </a:rPr>
              <a:t>we</a:t>
            </a:r>
            <a:r>
              <a:rPr lang="tr-TR" sz="1200" dirty="0">
                <a:solidFill>
                  <a:srgbClr val="4F4F4F"/>
                </a:solidFill>
                <a:highlight>
                  <a:srgbClr val="FFFFFF"/>
                </a:highlight>
              </a:rPr>
              <a:t> set </a:t>
            </a:r>
            <a:r>
              <a:rPr lang="tr-TR" sz="1200" dirty="0" err="1">
                <a:solidFill>
                  <a:srgbClr val="4F4F4F"/>
                </a:solidFill>
                <a:highlight>
                  <a:srgbClr val="FFFFFF"/>
                </a:highlight>
              </a:rPr>
              <a:t>the</a:t>
            </a:r>
            <a:r>
              <a:rPr lang="tr-TR" sz="1200" dirty="0">
                <a:solidFill>
                  <a:srgbClr val="4F4F4F"/>
                </a:solidFill>
                <a:highlight>
                  <a:srgbClr val="FFFFFF"/>
                </a:highlight>
              </a:rPr>
              <a:t> </a:t>
            </a:r>
            <a:r>
              <a:rPr lang="tr-TR" sz="1200" dirty="0" err="1">
                <a:solidFill>
                  <a:srgbClr val="4F4F4F"/>
                </a:solidFill>
                <a:highlight>
                  <a:srgbClr val="FFFFFF"/>
                </a:highlight>
              </a:rPr>
              <a:t>right-side</a:t>
            </a:r>
            <a:r>
              <a:rPr lang="tr-TR" sz="1200" dirty="0">
                <a:solidFill>
                  <a:srgbClr val="4F4F4F"/>
                </a:solidFill>
                <a:highlight>
                  <a:srgbClr val="FFFFFF"/>
                </a:highlight>
              </a:rPr>
              <a:t> </a:t>
            </a:r>
            <a:r>
              <a:rPr lang="tr-TR" sz="1200" dirty="0" err="1">
                <a:solidFill>
                  <a:srgbClr val="4F4F4F"/>
                </a:solidFill>
                <a:highlight>
                  <a:srgbClr val="FFFFFF"/>
                </a:highlight>
              </a:rPr>
              <a:t>endpoint</a:t>
            </a:r>
            <a:r>
              <a:rPr lang="tr-TR" sz="1200" dirty="0">
                <a:solidFill>
                  <a:srgbClr val="4F4F4F"/>
                </a:solidFill>
                <a:highlight>
                  <a:srgbClr val="FFFFFF"/>
                </a:highlight>
              </a:rPr>
              <a:t> of </a:t>
            </a:r>
            <a:r>
              <a:rPr lang="tr-TR" sz="1200" dirty="0" err="1">
                <a:solidFill>
                  <a:srgbClr val="4F4F4F"/>
                </a:solidFill>
                <a:highlight>
                  <a:srgbClr val="FFFFFF"/>
                </a:highlight>
              </a:rPr>
              <a:t>the</a:t>
            </a:r>
            <a:r>
              <a:rPr lang="tr-TR" sz="1200" dirty="0">
                <a:solidFill>
                  <a:srgbClr val="4F4F4F"/>
                </a:solidFill>
                <a:highlight>
                  <a:srgbClr val="FFFFFF"/>
                </a:highlight>
              </a:rPr>
              <a:t> </a:t>
            </a:r>
            <a:r>
              <a:rPr lang="tr-TR" sz="1200" dirty="0" err="1">
                <a:solidFill>
                  <a:srgbClr val="4F4F4F"/>
                </a:solidFill>
                <a:highlight>
                  <a:srgbClr val="FFFFFF"/>
                </a:highlight>
              </a:rPr>
              <a:t>period</a:t>
            </a:r>
            <a:r>
              <a:rPr lang="tr-TR" sz="1200" dirty="0">
                <a:solidFill>
                  <a:srgbClr val="4F4F4F"/>
                </a:solidFill>
                <a:highlight>
                  <a:srgbClr val="FFFFFF"/>
                </a:highlight>
              </a:rPr>
              <a:t> at '2012-01-01'.</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6058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8b5c3318a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8b5c3318a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SELECT FirstName, LastName FROM customers</a:t>
            </a:r>
            <a:endParaRPr b="1"/>
          </a:p>
          <a:p>
            <a:pPr marL="0" lvl="0" indent="0" algn="l" rtl="0">
              <a:spcBef>
                <a:spcPts val="0"/>
              </a:spcBef>
              <a:spcAft>
                <a:spcPts val="0"/>
              </a:spcAft>
              <a:buNone/>
            </a:pPr>
            <a:r>
              <a:rPr lang="tr-TR" b="1"/>
              <a:t>WHERE Country IN ('Belgium', 'Norway', 'Canada', 'USA')</a:t>
            </a: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09953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81d53b93cc_2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81d53b93cc_2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r>
              <a:rPr lang="tr-TR"/>
              <a:t> </a:t>
            </a:r>
            <a:endParaRPr/>
          </a:p>
          <a:p>
            <a:pPr marL="0" lvl="0" indent="0" algn="l" rtl="0">
              <a:spcBef>
                <a:spcPts val="0"/>
              </a:spcBef>
              <a:spcAft>
                <a:spcPts val="0"/>
              </a:spcAft>
              <a:buNone/>
            </a:pPr>
            <a:r>
              <a:rPr lang="tr-TR"/>
              <a:t>SELECT Composer, Name FROM tracks</a:t>
            </a:r>
            <a:endParaRPr/>
          </a:p>
          <a:p>
            <a:pPr marL="0" lvl="0" indent="0" algn="l" rtl="0">
              <a:spcBef>
                <a:spcPts val="0"/>
              </a:spcBef>
              <a:spcAft>
                <a:spcPts val="0"/>
              </a:spcAft>
              <a:buNone/>
            </a:pPr>
            <a:r>
              <a:rPr lang="tr-TR"/>
              <a:t>WHERE Composer LIKE '%Bach';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84566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90cdc2d5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90cdc2d5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endParaRPr b="1" dirty="0"/>
          </a:p>
          <a:p>
            <a:pPr marL="0" lvl="0" indent="0" algn="l" rtl="0">
              <a:spcBef>
                <a:spcPts val="0"/>
              </a:spcBef>
              <a:spcAft>
                <a:spcPts val="0"/>
              </a:spcAft>
              <a:buClr>
                <a:schemeClr val="dk1"/>
              </a:buClr>
              <a:buSzPts val="1100"/>
              <a:buFont typeface="Arial"/>
              <a:buNone/>
            </a:pPr>
            <a:r>
              <a:rPr lang="tr-TR" dirty="0"/>
              <a:t>SELECT COUNT(*)</a:t>
            </a:r>
            <a:endParaRPr dirty="0"/>
          </a:p>
          <a:p>
            <a:pPr marL="0" lvl="0" indent="0" algn="l" rtl="0">
              <a:spcBef>
                <a:spcPts val="0"/>
              </a:spcBef>
              <a:spcAft>
                <a:spcPts val="0"/>
              </a:spcAft>
              <a:buClr>
                <a:schemeClr val="dk1"/>
              </a:buClr>
              <a:buSzPts val="1100"/>
              <a:buFont typeface="Arial"/>
              <a:buNone/>
            </a:pPr>
            <a:r>
              <a:rPr lang="tr-TR" b="1" dirty="0"/>
              <a:t>FROM </a:t>
            </a:r>
            <a:r>
              <a:rPr lang="tr-TR" dirty="0" err="1"/>
              <a:t>invoices</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64443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90cdc2d5a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90cdc2d5a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None/>
            </a:pPr>
            <a:r>
              <a:rPr lang="tr-TR"/>
              <a:t>SELECT COUNT(DISTINCT Composer)</a:t>
            </a:r>
            <a:endParaRPr/>
          </a:p>
          <a:p>
            <a:pPr marL="0" lvl="0" indent="0" algn="l" rtl="0">
              <a:spcBef>
                <a:spcPts val="0"/>
              </a:spcBef>
              <a:spcAft>
                <a:spcPts val="0"/>
              </a:spcAft>
              <a:buNone/>
            </a:pPr>
            <a:r>
              <a:rPr lang="tr-TR" b="1"/>
              <a:t>FROM </a:t>
            </a:r>
            <a:r>
              <a:rPr lang="tr-TR"/>
              <a:t>tracks;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19812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d6c8a02e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d6c8a02e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None/>
            </a:pPr>
            <a:r>
              <a:rPr lang="tr-TR"/>
              <a:t>SELECT Name, MIN(Milliseconds)</a:t>
            </a:r>
            <a:endParaRPr/>
          </a:p>
          <a:p>
            <a:pPr marL="0" lvl="0" indent="0" algn="l" rtl="0">
              <a:spcBef>
                <a:spcPts val="0"/>
              </a:spcBef>
              <a:spcAft>
                <a:spcPts val="0"/>
              </a:spcAft>
              <a:buNone/>
            </a:pPr>
            <a:r>
              <a:rPr lang="tr-TR" b="1"/>
              <a:t>FROM </a:t>
            </a:r>
            <a:r>
              <a:rPr lang="tr-TR"/>
              <a:t>tracks;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186963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d6c8a02e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d6c8a02e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None/>
            </a:pPr>
            <a:r>
              <a:rPr lang="tr-TR"/>
              <a:t>SELECT Name, MAX(Milliseconds)</a:t>
            </a:r>
            <a:endParaRPr/>
          </a:p>
          <a:p>
            <a:pPr marL="0" lvl="0" indent="0" algn="l" rtl="0">
              <a:spcBef>
                <a:spcPts val="0"/>
              </a:spcBef>
              <a:spcAft>
                <a:spcPts val="0"/>
              </a:spcAft>
              <a:buNone/>
            </a:pPr>
            <a:r>
              <a:rPr lang="tr-TR" b="1"/>
              <a:t>FROM </a:t>
            </a:r>
            <a:r>
              <a:rPr lang="tr-TR"/>
              <a:t>tracks;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197022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d6c8a02e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d6c8a02e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None/>
            </a:pPr>
            <a:r>
              <a:rPr lang="tr-TR"/>
              <a:t>SELECT SUM(Total)</a:t>
            </a:r>
            <a:endParaRPr/>
          </a:p>
          <a:p>
            <a:pPr marL="0" lvl="0" indent="0" algn="l" rtl="0">
              <a:spcBef>
                <a:spcPts val="0"/>
              </a:spcBef>
              <a:spcAft>
                <a:spcPts val="0"/>
              </a:spcAft>
              <a:buNone/>
            </a:pPr>
            <a:r>
              <a:rPr lang="tr-TR" b="1"/>
              <a:t>FROM </a:t>
            </a:r>
            <a:r>
              <a:rPr lang="tr-TR"/>
              <a:t>invoices;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TR"/>
              <a:t>************</a:t>
            </a:r>
            <a:endParaRPr/>
          </a:p>
          <a:p>
            <a:pPr marL="0" lvl="0" indent="0" algn="l" rtl="0">
              <a:spcBef>
                <a:spcPts val="0"/>
              </a:spcBef>
              <a:spcAft>
                <a:spcPts val="0"/>
              </a:spcAft>
              <a:buNone/>
            </a:pPr>
            <a:r>
              <a:rPr lang="tr-TR"/>
              <a:t>Let’s get further and try to find how much money we had in 2010 or any other year</a:t>
            </a:r>
            <a:endParaRPr/>
          </a:p>
          <a:p>
            <a:pPr marL="0" lvl="0" indent="0" algn="l" rtl="0">
              <a:spcBef>
                <a:spcPts val="0"/>
              </a:spcBef>
              <a:spcAft>
                <a:spcPts val="0"/>
              </a:spcAft>
              <a:buNone/>
            </a:pPr>
            <a:endParaRPr/>
          </a:p>
          <a:p>
            <a:pPr marL="0" lvl="0" indent="0" algn="l" rtl="0">
              <a:spcBef>
                <a:spcPts val="0"/>
              </a:spcBef>
              <a:spcAft>
                <a:spcPts val="0"/>
              </a:spcAft>
              <a:buNone/>
            </a:pPr>
            <a:r>
              <a:rPr lang="tr-TR"/>
              <a:t>To encourage students to search themselves on Google, lets discuss </a:t>
            </a:r>
            <a:endParaRPr/>
          </a:p>
        </p:txBody>
      </p:sp>
    </p:spTree>
    <p:extLst>
      <p:ext uri="{BB962C8B-B14F-4D97-AF65-F5344CB8AC3E}">
        <p14:creationId xmlns:p14="http://schemas.microsoft.com/office/powerpoint/2010/main" val="29096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d6c8a02e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d6c8a02eb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Clr>
                <a:schemeClr val="dk1"/>
              </a:buClr>
              <a:buSzPts val="1100"/>
              <a:buFont typeface="Arial"/>
              <a:buNone/>
            </a:pPr>
            <a:r>
              <a:rPr lang="tr-TR"/>
              <a:t>SELECT avg(Milliseconds)</a:t>
            </a:r>
            <a:endParaRPr/>
          </a:p>
          <a:p>
            <a:pPr marL="0" lvl="0" indent="0" algn="l" rtl="0">
              <a:spcBef>
                <a:spcPts val="0"/>
              </a:spcBef>
              <a:spcAft>
                <a:spcPts val="0"/>
              </a:spcAft>
              <a:buClr>
                <a:schemeClr val="dk1"/>
              </a:buClr>
              <a:buSzPts val="1100"/>
              <a:buFont typeface="Arial"/>
              <a:buNone/>
            </a:pPr>
            <a:r>
              <a:rPr lang="tr-TR" b="1"/>
              <a:t>FROM </a:t>
            </a:r>
            <a:r>
              <a:rPr lang="tr-TR"/>
              <a:t>tracks;</a:t>
            </a:r>
            <a:endParaRPr/>
          </a:p>
          <a:p>
            <a:pPr marL="0" lvl="0" indent="0" algn="l" rtl="0">
              <a:spcBef>
                <a:spcPts val="0"/>
              </a:spcBef>
              <a:spcAft>
                <a:spcPts val="0"/>
              </a:spcAft>
              <a:buNone/>
            </a:pPr>
            <a:endParaRPr/>
          </a:p>
          <a:p>
            <a:pPr marL="0" lvl="0" indent="0" algn="l" rtl="0">
              <a:spcBef>
                <a:spcPts val="0"/>
              </a:spcBef>
              <a:spcAft>
                <a:spcPts val="0"/>
              </a:spcAft>
              <a:buNone/>
            </a:pPr>
            <a:r>
              <a:rPr lang="tr-TR"/>
              <a:t>then use the result in second query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tr-TR"/>
              <a:t>select * from tracks where Milliseconds &gt; 393599.212103911</a:t>
            </a:r>
            <a:endParaRPr/>
          </a:p>
          <a:p>
            <a:pPr marL="0" lvl="0" indent="0" algn="l" rtl="0">
              <a:spcBef>
                <a:spcPts val="0"/>
              </a:spcBef>
              <a:spcAft>
                <a:spcPts val="0"/>
              </a:spcAft>
              <a:buNone/>
            </a:pPr>
            <a:endParaRPr/>
          </a:p>
          <a:p>
            <a:pPr marL="0" lvl="0" indent="0" algn="l" rtl="0">
              <a:spcBef>
                <a:spcPts val="0"/>
              </a:spcBef>
              <a:spcAft>
                <a:spcPts val="0"/>
              </a:spcAft>
              <a:buNone/>
            </a:pPr>
            <a:r>
              <a:rPr lang="tr-TR"/>
              <a:t>We will learn subqueries later and you don’t have to run 2 different queries. </a:t>
            </a:r>
            <a:endParaRPr/>
          </a:p>
          <a:p>
            <a:pPr marL="0" lvl="0" indent="0" algn="l" rtl="0">
              <a:spcBef>
                <a:spcPts val="0"/>
              </a:spcBef>
              <a:spcAft>
                <a:spcPts val="0"/>
              </a:spcAft>
              <a:buNone/>
            </a:pPr>
            <a:r>
              <a:rPr lang="tr-TR"/>
              <a:t>You will be able to use the result from one query and use it in the other query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94090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59ae8a99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59ae8a99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None/>
            </a:pPr>
            <a:endParaRPr b="1"/>
          </a:p>
          <a:p>
            <a:pPr marL="0" lvl="0" indent="0" algn="l" rtl="0">
              <a:spcBef>
                <a:spcPts val="0"/>
              </a:spcBef>
              <a:spcAft>
                <a:spcPts val="0"/>
              </a:spcAft>
              <a:buClr>
                <a:schemeClr val="dk1"/>
              </a:buClr>
              <a:buSzPts val="1100"/>
              <a:buFont typeface="Arial"/>
              <a:buNone/>
            </a:pPr>
            <a:r>
              <a:rPr lang="tr-TR"/>
              <a:t>SELECT Composer, COUNT(*)</a:t>
            </a:r>
            <a:endParaRPr/>
          </a:p>
          <a:p>
            <a:pPr marL="0" lvl="0" indent="0" algn="l" rtl="0">
              <a:spcBef>
                <a:spcPts val="0"/>
              </a:spcBef>
              <a:spcAft>
                <a:spcPts val="0"/>
              </a:spcAft>
              <a:buClr>
                <a:schemeClr val="dk1"/>
              </a:buClr>
              <a:buSzPts val="1100"/>
              <a:buFont typeface="Arial"/>
              <a:buNone/>
            </a:pPr>
            <a:r>
              <a:rPr lang="tr-TR" b="1"/>
              <a:t>FROM </a:t>
            </a:r>
            <a:r>
              <a:rPr lang="tr-TR"/>
              <a:t>tracks</a:t>
            </a:r>
            <a:endParaRPr/>
          </a:p>
          <a:p>
            <a:pPr marL="0" lvl="0" indent="0" algn="l" rtl="0">
              <a:spcBef>
                <a:spcPts val="0"/>
              </a:spcBef>
              <a:spcAft>
                <a:spcPts val="0"/>
              </a:spcAft>
              <a:buClr>
                <a:schemeClr val="dk1"/>
              </a:buClr>
              <a:buSzPts val="1100"/>
              <a:buFont typeface="Arial"/>
              <a:buNone/>
            </a:pPr>
            <a:r>
              <a:rPr lang="tr-TR"/>
              <a:t>GROUP BY Composer;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SELECT Composer, COUNT(composer)</a:t>
            </a:r>
            <a:endParaRPr/>
          </a:p>
          <a:p>
            <a:pPr marL="0" lvl="0" indent="0" algn="l" rtl="0">
              <a:spcBef>
                <a:spcPts val="0"/>
              </a:spcBef>
              <a:spcAft>
                <a:spcPts val="0"/>
              </a:spcAft>
              <a:buClr>
                <a:schemeClr val="dk1"/>
              </a:buClr>
              <a:buSzPts val="1100"/>
              <a:buFont typeface="Arial"/>
              <a:buNone/>
            </a:pPr>
            <a:r>
              <a:rPr lang="tr-TR"/>
              <a:t>FROM tracks</a:t>
            </a:r>
            <a:endParaRPr/>
          </a:p>
          <a:p>
            <a:pPr marL="0" lvl="0" indent="0" algn="l" rtl="0">
              <a:spcBef>
                <a:spcPts val="0"/>
              </a:spcBef>
              <a:spcAft>
                <a:spcPts val="0"/>
              </a:spcAft>
              <a:buClr>
                <a:schemeClr val="dk1"/>
              </a:buClr>
              <a:buSzPts val="1100"/>
              <a:buFont typeface="Arial"/>
              <a:buNone/>
            </a:pPr>
            <a:r>
              <a:rPr lang="tr-TR"/>
              <a:t>GROUP BY Composer;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SELECT Composer, COUNT(composer)</a:t>
            </a:r>
            <a:endParaRPr/>
          </a:p>
          <a:p>
            <a:pPr marL="0" lvl="0" indent="0" algn="l" rtl="0">
              <a:spcBef>
                <a:spcPts val="0"/>
              </a:spcBef>
              <a:spcAft>
                <a:spcPts val="0"/>
              </a:spcAft>
              <a:buClr>
                <a:schemeClr val="dk1"/>
              </a:buClr>
              <a:buSzPts val="1100"/>
              <a:buFont typeface="Arial"/>
              <a:buNone/>
            </a:pPr>
            <a:r>
              <a:rPr lang="tr-TR"/>
              <a:t>FROM tracks</a:t>
            </a:r>
            <a:endParaRPr/>
          </a:p>
          <a:p>
            <a:pPr marL="0" lvl="0" indent="0" algn="l" rtl="0">
              <a:spcBef>
                <a:spcPts val="0"/>
              </a:spcBef>
              <a:spcAft>
                <a:spcPts val="0"/>
              </a:spcAft>
              <a:buClr>
                <a:schemeClr val="dk1"/>
              </a:buClr>
              <a:buSzPts val="1100"/>
              <a:buFont typeface="Arial"/>
              <a:buNone/>
            </a:pPr>
            <a:r>
              <a:rPr lang="tr-TR"/>
              <a:t>WHERE Composer IS NOT NULL</a:t>
            </a:r>
            <a:endParaRPr/>
          </a:p>
          <a:p>
            <a:pPr marL="0" lvl="0" indent="0" algn="l" rtl="0">
              <a:spcBef>
                <a:spcPts val="0"/>
              </a:spcBef>
              <a:spcAft>
                <a:spcPts val="0"/>
              </a:spcAft>
              <a:buClr>
                <a:schemeClr val="dk1"/>
              </a:buClr>
              <a:buSzPts val="1100"/>
              <a:buFont typeface="Arial"/>
              <a:buNone/>
            </a:pPr>
            <a:r>
              <a:rPr lang="tr-TR"/>
              <a:t>GROUP BY Composer;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136892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781c0c37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7781c0c373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59ae8a99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59ae8a99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t>Answer:</a:t>
            </a:r>
            <a:endParaRPr b="1"/>
          </a:p>
          <a:p>
            <a:pPr marL="0" lvl="0" indent="0" algn="l" rtl="0">
              <a:spcBef>
                <a:spcPts val="0"/>
              </a:spcBef>
              <a:spcAft>
                <a:spcPts val="0"/>
              </a:spcAft>
              <a:buClr>
                <a:schemeClr val="dk1"/>
              </a:buClr>
              <a:buSzPts val="1100"/>
              <a:buFont typeface="Arial"/>
              <a:buNone/>
            </a:pPr>
            <a:r>
              <a:rPr lang="tr-TR"/>
              <a:t>SELECT Country, COUNT(*) AS no_of_country</a:t>
            </a:r>
            <a:endParaRPr/>
          </a:p>
          <a:p>
            <a:pPr marL="0" lvl="0" indent="0" algn="l" rtl="0">
              <a:spcBef>
                <a:spcPts val="0"/>
              </a:spcBef>
              <a:spcAft>
                <a:spcPts val="0"/>
              </a:spcAft>
              <a:buClr>
                <a:schemeClr val="dk1"/>
              </a:buClr>
              <a:buSzPts val="1100"/>
              <a:buFont typeface="Arial"/>
              <a:buNone/>
            </a:pPr>
            <a:r>
              <a:rPr lang="tr-TR" b="1"/>
              <a:t>FROM </a:t>
            </a:r>
            <a:r>
              <a:rPr lang="tr-TR"/>
              <a:t>customers</a:t>
            </a:r>
            <a:endParaRPr/>
          </a:p>
          <a:p>
            <a:pPr marL="0" lvl="0" indent="0" algn="l" rtl="0">
              <a:spcBef>
                <a:spcPts val="0"/>
              </a:spcBef>
              <a:spcAft>
                <a:spcPts val="0"/>
              </a:spcAft>
              <a:buClr>
                <a:schemeClr val="dk1"/>
              </a:buClr>
              <a:buSzPts val="1100"/>
              <a:buFont typeface="Arial"/>
              <a:buNone/>
            </a:pPr>
            <a:r>
              <a:rPr lang="tr-TR"/>
              <a:t>GROUP BY Country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TR"/>
              <a:t>-- ORDER BY no_of_country DESC</a:t>
            </a:r>
            <a:endParaRPr/>
          </a:p>
          <a:p>
            <a:pPr marL="0" lvl="0" indent="0" algn="l" rtl="0">
              <a:spcBef>
                <a:spcPts val="0"/>
              </a:spcBef>
              <a:spcAft>
                <a:spcPts val="0"/>
              </a:spcAft>
              <a:buClr>
                <a:schemeClr val="dk1"/>
              </a:buClr>
              <a:buSzPts val="1100"/>
              <a:buFont typeface="Arial"/>
              <a:buNone/>
            </a:pPr>
            <a:r>
              <a:rPr lang="tr-TR"/>
              <a:t>-- LIMIT 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tr-TR"/>
              <a:t>Country-City tuple</a:t>
            </a:r>
            <a:endParaRPr/>
          </a:p>
          <a:p>
            <a:pPr marL="0" lvl="0" indent="0" algn="l" rtl="0">
              <a:spcBef>
                <a:spcPts val="0"/>
              </a:spcBef>
              <a:spcAft>
                <a:spcPts val="0"/>
              </a:spcAft>
              <a:buClr>
                <a:schemeClr val="dk1"/>
              </a:buClr>
              <a:buSzPts val="1100"/>
              <a:buFont typeface="Arial"/>
              <a:buNone/>
            </a:pPr>
            <a:r>
              <a:rPr lang="tr-TR"/>
              <a:t>SELECT Country, City, COUNT(*) AS no_of_country</a:t>
            </a:r>
            <a:endParaRPr/>
          </a:p>
          <a:p>
            <a:pPr marL="0" lvl="0" indent="0" algn="l" rtl="0">
              <a:spcBef>
                <a:spcPts val="0"/>
              </a:spcBef>
              <a:spcAft>
                <a:spcPts val="0"/>
              </a:spcAft>
              <a:buClr>
                <a:schemeClr val="dk1"/>
              </a:buClr>
              <a:buSzPts val="1100"/>
              <a:buFont typeface="Arial"/>
              <a:buNone/>
            </a:pPr>
            <a:r>
              <a:rPr lang="tr-TR"/>
              <a:t>FROM customers</a:t>
            </a:r>
            <a:endParaRPr/>
          </a:p>
          <a:p>
            <a:pPr marL="0" lvl="0" indent="0" algn="l" rtl="0">
              <a:spcBef>
                <a:spcPts val="0"/>
              </a:spcBef>
              <a:spcAft>
                <a:spcPts val="0"/>
              </a:spcAft>
              <a:buClr>
                <a:schemeClr val="dk1"/>
              </a:buClr>
              <a:buSzPts val="1100"/>
              <a:buFont typeface="Arial"/>
              <a:buNone/>
            </a:pPr>
            <a:r>
              <a:rPr lang="tr-TR"/>
              <a:t>GROUP BY Country, City;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TR"/>
              <a:t>what if you want to bring the table showing the total (average) amounts for per country</a:t>
            </a:r>
            <a:endParaRPr/>
          </a:p>
          <a:p>
            <a:pPr marL="0" lvl="0" indent="0" algn="l" rtl="0">
              <a:spcBef>
                <a:spcPts val="0"/>
              </a:spcBef>
              <a:spcAft>
                <a:spcPts val="0"/>
              </a:spcAft>
              <a:buNone/>
            </a:pPr>
            <a:endParaRPr/>
          </a:p>
          <a:p>
            <a:pPr marL="0" lvl="0" indent="0" algn="l" rtl="0">
              <a:spcBef>
                <a:spcPts val="0"/>
              </a:spcBef>
              <a:spcAft>
                <a:spcPts val="0"/>
              </a:spcAft>
              <a:buNone/>
            </a:pPr>
            <a:r>
              <a:rPr lang="tr-TR"/>
              <a:t>SELECT BillingCountry, SUM/AVG(total) as TotalDollars</a:t>
            </a:r>
            <a:endParaRPr/>
          </a:p>
          <a:p>
            <a:pPr marL="0" lvl="0" indent="0" algn="l" rtl="0">
              <a:spcBef>
                <a:spcPts val="0"/>
              </a:spcBef>
              <a:spcAft>
                <a:spcPts val="0"/>
              </a:spcAft>
              <a:buNone/>
            </a:pPr>
            <a:r>
              <a:rPr lang="tr-TR"/>
              <a:t>FROM invoices</a:t>
            </a:r>
            <a:endParaRPr/>
          </a:p>
          <a:p>
            <a:pPr marL="0" lvl="0" indent="0" algn="l" rtl="0">
              <a:spcBef>
                <a:spcPts val="0"/>
              </a:spcBef>
              <a:spcAft>
                <a:spcPts val="0"/>
              </a:spcAft>
              <a:buNone/>
            </a:pPr>
            <a:r>
              <a:rPr lang="tr-TR"/>
              <a:t>GROUP BY </a:t>
            </a:r>
            <a:r>
              <a:rPr lang="tr-TR">
                <a:solidFill>
                  <a:schemeClr val="dk1"/>
                </a:solidFill>
              </a:rPr>
              <a:t>BillingCountry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94038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59ae8a99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59ae8a99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endParaRPr b="1" dirty="0"/>
          </a:p>
          <a:p>
            <a:pPr marL="0" lvl="0" indent="0" algn="l" rtl="0">
              <a:spcBef>
                <a:spcPts val="0"/>
              </a:spcBef>
              <a:spcAft>
                <a:spcPts val="0"/>
              </a:spcAft>
              <a:buNone/>
            </a:pPr>
            <a:r>
              <a:rPr lang="tr-TR" dirty="0"/>
              <a:t>SELECT </a:t>
            </a:r>
            <a:r>
              <a:rPr lang="tr-TR" dirty="0" err="1"/>
              <a:t>AlbumId</a:t>
            </a:r>
            <a:r>
              <a:rPr lang="tr-TR" dirty="0"/>
              <a:t>, MIN(</a:t>
            </a:r>
            <a:r>
              <a:rPr lang="tr-TR" dirty="0" err="1"/>
              <a:t>Milliseconds</a:t>
            </a:r>
            <a:r>
              <a:rPr lang="tr-TR" dirty="0"/>
              <a:t>)</a:t>
            </a:r>
            <a:endParaRPr dirty="0"/>
          </a:p>
          <a:p>
            <a:pPr marL="0" lvl="0" indent="0" algn="l" rtl="0">
              <a:spcBef>
                <a:spcPts val="0"/>
              </a:spcBef>
              <a:spcAft>
                <a:spcPts val="0"/>
              </a:spcAft>
              <a:buNone/>
            </a:pPr>
            <a:r>
              <a:rPr lang="tr-TR" b="1" dirty="0"/>
              <a:t>FROM </a:t>
            </a:r>
            <a:r>
              <a:rPr lang="tr-TR" dirty="0" err="1"/>
              <a:t>tracks</a:t>
            </a:r>
            <a:endParaRPr dirty="0"/>
          </a:p>
          <a:p>
            <a:pPr marL="0" lvl="0" indent="0" algn="l" rtl="0">
              <a:spcBef>
                <a:spcPts val="0"/>
              </a:spcBef>
              <a:spcAft>
                <a:spcPts val="0"/>
              </a:spcAft>
              <a:buNone/>
            </a:pPr>
            <a:r>
              <a:rPr lang="tr-TR" dirty="0"/>
              <a:t>GROUP BY </a:t>
            </a:r>
            <a:r>
              <a:rPr lang="tr-TR" dirty="0" err="1"/>
              <a:t>AlbumId</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tr-TR" dirty="0">
                <a:solidFill>
                  <a:schemeClr val="dk1"/>
                </a:solidFill>
              </a:rPr>
              <a:t>SELECT </a:t>
            </a:r>
            <a:r>
              <a:rPr lang="tr-TR" dirty="0" err="1">
                <a:solidFill>
                  <a:schemeClr val="dk1"/>
                </a:solidFill>
              </a:rPr>
              <a:t>AlbumId</a:t>
            </a:r>
            <a:r>
              <a:rPr lang="tr-TR" dirty="0">
                <a:solidFill>
                  <a:schemeClr val="dk1"/>
                </a:solidFill>
              </a:rPr>
              <a:t>, Composer, MIN(</a:t>
            </a:r>
            <a:r>
              <a:rPr lang="tr-TR" dirty="0" err="1">
                <a:solidFill>
                  <a:schemeClr val="dk1"/>
                </a:solidFill>
              </a:rPr>
              <a:t>Milliseconds</a:t>
            </a:r>
            <a:r>
              <a:rPr lang="tr-TR"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tr-TR" dirty="0">
                <a:solidFill>
                  <a:schemeClr val="dk1"/>
                </a:solidFill>
              </a:rPr>
              <a:t>FROM </a:t>
            </a:r>
            <a:r>
              <a:rPr lang="tr-TR" dirty="0" err="1">
                <a:solidFill>
                  <a:schemeClr val="dk1"/>
                </a:solidFill>
              </a:rPr>
              <a:t>tracks</a:t>
            </a:r>
            <a:endParaRPr dirty="0">
              <a:solidFill>
                <a:schemeClr val="dk1"/>
              </a:solidFill>
            </a:endParaRPr>
          </a:p>
          <a:p>
            <a:pPr marL="0" lvl="0" indent="0" algn="l" rtl="0">
              <a:spcBef>
                <a:spcPts val="0"/>
              </a:spcBef>
              <a:spcAft>
                <a:spcPts val="0"/>
              </a:spcAft>
              <a:buClr>
                <a:schemeClr val="dk1"/>
              </a:buClr>
              <a:buSzPts val="1100"/>
              <a:buFont typeface="Arial"/>
              <a:buNone/>
            </a:pPr>
            <a:r>
              <a:rPr lang="tr-TR" dirty="0">
                <a:solidFill>
                  <a:schemeClr val="dk1"/>
                </a:solidFill>
              </a:rPr>
              <a:t>GROUP BY </a:t>
            </a:r>
            <a:r>
              <a:rPr lang="tr-TR" dirty="0" err="1">
                <a:solidFill>
                  <a:schemeClr val="dk1"/>
                </a:solidFill>
              </a:rPr>
              <a:t>AlbumId</a:t>
            </a:r>
            <a:r>
              <a:rPr lang="tr-TR" dirty="0">
                <a:solidFill>
                  <a:schemeClr val="dk1"/>
                </a:solidFill>
              </a:rPr>
              <a:t>, </a:t>
            </a:r>
            <a:r>
              <a:rPr lang="tr-TR" dirty="0">
                <a:solidFill>
                  <a:srgbClr val="3A3F50"/>
                </a:solidFill>
              </a:rPr>
              <a:t>Composer;</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59ae8a99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59ae8a99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err="1"/>
              <a:t>Answer</a:t>
            </a:r>
            <a:r>
              <a:rPr lang="tr-TR" b="1" dirty="0"/>
              <a:t>:</a:t>
            </a:r>
            <a:endParaRPr b="1" dirty="0"/>
          </a:p>
          <a:p>
            <a:pPr marL="0" lvl="0" indent="0" algn="l" rtl="0">
              <a:spcBef>
                <a:spcPts val="0"/>
              </a:spcBef>
              <a:spcAft>
                <a:spcPts val="0"/>
              </a:spcAft>
              <a:buClr>
                <a:schemeClr val="dk1"/>
              </a:buClr>
              <a:buSzPts val="1100"/>
              <a:buFont typeface="Arial"/>
              <a:buNone/>
            </a:pPr>
            <a:r>
              <a:rPr lang="tr-TR" dirty="0"/>
              <a:t>SELECT </a:t>
            </a:r>
            <a:r>
              <a:rPr lang="tr-TR" dirty="0" err="1"/>
              <a:t>BillingCountry</a:t>
            </a:r>
            <a:r>
              <a:rPr lang="tr-TR" dirty="0"/>
              <a:t>, SUM(Total)</a:t>
            </a:r>
            <a:endParaRPr dirty="0"/>
          </a:p>
          <a:p>
            <a:pPr marL="0" lvl="0" indent="0" algn="l" rtl="0">
              <a:spcBef>
                <a:spcPts val="0"/>
              </a:spcBef>
              <a:spcAft>
                <a:spcPts val="0"/>
              </a:spcAft>
              <a:buClr>
                <a:schemeClr val="dk1"/>
              </a:buClr>
              <a:buSzPts val="1100"/>
              <a:buFont typeface="Arial"/>
              <a:buNone/>
            </a:pPr>
            <a:r>
              <a:rPr lang="tr-TR" b="1" dirty="0"/>
              <a:t>FROM </a:t>
            </a:r>
            <a:r>
              <a:rPr lang="tr-TR" dirty="0" err="1"/>
              <a:t>invoices</a:t>
            </a:r>
            <a:endParaRPr dirty="0"/>
          </a:p>
          <a:p>
            <a:pPr marL="0" lvl="0" indent="0" algn="l" rtl="0">
              <a:spcBef>
                <a:spcPts val="0"/>
              </a:spcBef>
              <a:spcAft>
                <a:spcPts val="0"/>
              </a:spcAft>
              <a:buClr>
                <a:schemeClr val="dk1"/>
              </a:buClr>
              <a:buSzPts val="1100"/>
              <a:buFont typeface="Arial"/>
              <a:buNone/>
            </a:pPr>
            <a:r>
              <a:rPr lang="tr-TR" dirty="0"/>
              <a:t>GROUP BY </a:t>
            </a:r>
            <a:r>
              <a:rPr lang="tr-TR" dirty="0" err="1"/>
              <a:t>BillingCountry</a:t>
            </a:r>
            <a:r>
              <a:rPr lang="tr-TR"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SLIDES_API94019926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SLIDES_API94019926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a:solidFill>
                  <a:schemeClr val="dk1"/>
                </a:solidFill>
              </a:rPr>
              <a:t>Temperature Check</a:t>
            </a:r>
            <a:endParaRPr b="1">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extLst>
      <p:ext uri="{BB962C8B-B14F-4D97-AF65-F5344CB8AC3E}">
        <p14:creationId xmlns:p14="http://schemas.microsoft.com/office/powerpoint/2010/main" val="13233235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1d53b93cc_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81d53b93cc_2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781c0c37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7781c0c373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781c0c37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7781c0c373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b="1">
                <a:solidFill>
                  <a:srgbClr val="4F4F4F"/>
                </a:solidFill>
                <a:highlight>
                  <a:srgbClr val="FFFFFF"/>
                </a:highlight>
              </a:rPr>
              <a:t>DISTINCT</a:t>
            </a:r>
            <a:r>
              <a:rPr lang="tr-TR" sz="1200">
                <a:solidFill>
                  <a:srgbClr val="4F4F4F"/>
                </a:solidFill>
                <a:highlight>
                  <a:srgbClr val="FFFFFF"/>
                </a:highlight>
              </a:rPr>
              <a:t> is always used in </a:t>
            </a:r>
            <a:r>
              <a:rPr lang="tr-TR" sz="1200" b="1">
                <a:solidFill>
                  <a:srgbClr val="4F4F4F"/>
                </a:solidFill>
                <a:highlight>
                  <a:srgbClr val="FFFFFF"/>
                </a:highlight>
              </a:rPr>
              <a:t>SELECT</a:t>
            </a:r>
            <a:r>
              <a:rPr lang="tr-TR" sz="1200">
                <a:solidFill>
                  <a:srgbClr val="4F4F4F"/>
                </a:solidFill>
                <a:highlight>
                  <a:srgbClr val="FFFFFF"/>
                </a:highlight>
              </a:rPr>
              <a:t> statements, and it provides the unique rows for all columns written in the </a:t>
            </a:r>
            <a:r>
              <a:rPr lang="tr-TR" sz="1200" b="1">
                <a:solidFill>
                  <a:srgbClr val="4F4F4F"/>
                </a:solidFill>
                <a:highlight>
                  <a:srgbClr val="FFFFFF"/>
                </a:highlight>
              </a:rPr>
              <a:t>SELECT</a:t>
            </a:r>
            <a:r>
              <a:rPr lang="tr-TR" sz="1200">
                <a:solidFill>
                  <a:srgbClr val="4F4F4F"/>
                </a:solidFill>
                <a:highlight>
                  <a:srgbClr val="FFFFFF"/>
                </a:highlight>
              </a:rPr>
              <a:t> statement. Therefore, you only use </a:t>
            </a:r>
            <a:r>
              <a:rPr lang="tr-TR" sz="1200" b="1">
                <a:solidFill>
                  <a:srgbClr val="4F4F4F"/>
                </a:solidFill>
                <a:highlight>
                  <a:srgbClr val="FFFFFF"/>
                </a:highlight>
              </a:rPr>
              <a:t>DISTINCT</a:t>
            </a:r>
            <a:r>
              <a:rPr lang="tr-TR" sz="1200">
                <a:solidFill>
                  <a:srgbClr val="4F4F4F"/>
                </a:solidFill>
                <a:highlight>
                  <a:srgbClr val="FFFFFF"/>
                </a:highlight>
              </a:rPr>
              <a:t> once in any particular </a:t>
            </a:r>
            <a:r>
              <a:rPr lang="tr-TR" sz="1200" b="1">
                <a:solidFill>
                  <a:srgbClr val="4F4F4F"/>
                </a:solidFill>
                <a:highlight>
                  <a:srgbClr val="FFFFFF"/>
                </a:highlight>
              </a:rPr>
              <a:t>SELECT</a:t>
            </a:r>
            <a:r>
              <a:rPr lang="tr-TR" sz="1200">
                <a:solidFill>
                  <a:srgbClr val="4F4F4F"/>
                </a:solidFill>
                <a:highlight>
                  <a:srgbClr val="FFFFFF"/>
                </a:highlight>
              </a:rPr>
              <a:t> statement.</a:t>
            </a:r>
            <a:endParaRPr sz="1200">
              <a:solidFill>
                <a:srgbClr val="4F4F4F"/>
              </a:solidFill>
              <a:highlight>
                <a:srgbClr val="FFFFFF"/>
              </a:highlight>
            </a:endParaRPr>
          </a:p>
          <a:p>
            <a:pPr marL="0" lvl="0" indent="0" algn="l" rtl="0">
              <a:lnSpc>
                <a:spcPct val="100000"/>
              </a:lnSpc>
              <a:spcBef>
                <a:spcPts val="0"/>
              </a:spcBef>
              <a:spcAft>
                <a:spcPts val="0"/>
              </a:spcAft>
              <a:buSzPts val="1400"/>
              <a:buNone/>
            </a:pPr>
            <a:endParaRPr sz="1200">
              <a:solidFill>
                <a:srgbClr val="4F4F4F"/>
              </a:solidFill>
              <a:highlight>
                <a:srgbClr val="FFFFFF"/>
              </a:highlight>
            </a:endParaRPr>
          </a:p>
          <a:p>
            <a:pPr marL="0" lvl="0" indent="0" algn="l" rtl="0">
              <a:lnSpc>
                <a:spcPct val="100000"/>
              </a:lnSpc>
              <a:spcBef>
                <a:spcPts val="0"/>
              </a:spcBef>
              <a:spcAft>
                <a:spcPts val="0"/>
              </a:spcAft>
              <a:buSzPts val="1400"/>
              <a:buNone/>
            </a:pPr>
            <a:r>
              <a:rPr lang="tr-TR"/>
              <a:t>SELECT DISTINCT önündeki tüm sütunlara etki eder. Burada bir yanlış anlama olmasın. Sadece önündeki sütuna etki eder şeklinde düşünebilirsiniz. Ama bu doğru değil.</a:t>
            </a:r>
            <a:endParaRPr/>
          </a:p>
          <a:p>
            <a:pPr marL="0" lvl="0" indent="0" algn="l" rtl="0">
              <a:lnSpc>
                <a:spcPct val="100000"/>
              </a:lnSpc>
              <a:spcBef>
                <a:spcPts val="0"/>
              </a:spcBef>
              <a:spcAft>
                <a:spcPts val="0"/>
              </a:spcAft>
              <a:buSzPts val="1400"/>
              <a:buNone/>
            </a:pPr>
            <a:r>
              <a:rPr lang="tr-TR"/>
              <a:t>Böyle bir yazım doğru değil.</a:t>
            </a:r>
            <a:endParaRPr/>
          </a:p>
          <a:p>
            <a:pPr marL="0" lvl="0" indent="0" algn="l" rtl="0">
              <a:lnSpc>
                <a:spcPct val="100000"/>
              </a:lnSpc>
              <a:spcBef>
                <a:spcPts val="0"/>
              </a:spcBef>
              <a:spcAft>
                <a:spcPts val="0"/>
              </a:spcAft>
              <a:buSzPts val="1400"/>
              <a:buNone/>
            </a:pPr>
            <a:r>
              <a:rPr lang="tr-TR" sz="1000" b="1">
                <a:solidFill>
                  <a:srgbClr val="333333"/>
                </a:solidFill>
                <a:highlight>
                  <a:srgbClr val="F7F7F8"/>
                </a:highlight>
                <a:latin typeface="Courier New"/>
                <a:ea typeface="Courier New"/>
                <a:cs typeface="Courier New"/>
                <a:sym typeface="Courier New"/>
              </a:rPr>
              <a:t>SELECT</a:t>
            </a:r>
            <a:r>
              <a:rPr lang="tr-TR" sz="1000">
                <a:solidFill>
                  <a:srgbClr val="0F2B3D"/>
                </a:solidFill>
                <a:highlight>
                  <a:srgbClr val="F7F7F8"/>
                </a:highlight>
                <a:latin typeface="Courier New"/>
                <a:ea typeface="Courier New"/>
                <a:cs typeface="Courier New"/>
                <a:sym typeface="Courier New"/>
              </a:rPr>
              <a:t> </a:t>
            </a:r>
            <a:r>
              <a:rPr lang="tr-TR" sz="1000" b="1">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column1, </a:t>
            </a:r>
            <a:r>
              <a:rPr lang="tr-TR" sz="1000" b="1">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column2, </a:t>
            </a:r>
            <a:r>
              <a:rPr lang="tr-TR" sz="1000" b="1">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column3 </a:t>
            </a:r>
            <a:r>
              <a:rPr lang="tr-TR" sz="1000" b="1">
                <a:solidFill>
                  <a:srgbClr val="333333"/>
                </a:solidFill>
                <a:highlight>
                  <a:srgbClr val="F7F7F8"/>
                </a:highlight>
                <a:latin typeface="Courier New"/>
                <a:ea typeface="Courier New"/>
                <a:cs typeface="Courier New"/>
                <a:sym typeface="Courier New"/>
              </a:rPr>
              <a:t>FROM</a:t>
            </a:r>
            <a:r>
              <a:rPr lang="tr-TR" sz="1000">
                <a:solidFill>
                  <a:srgbClr val="0F2B3D"/>
                </a:solidFill>
                <a:highlight>
                  <a:srgbClr val="F7F7F8"/>
                </a:highlight>
                <a:latin typeface="Courier New"/>
                <a:ea typeface="Courier New"/>
                <a:cs typeface="Courier New"/>
                <a:sym typeface="Courier New"/>
              </a:rPr>
              <a:t> table1;</a:t>
            </a:r>
            <a:endParaRPr sz="1000">
              <a:solidFill>
                <a:srgbClr val="0F2B3D"/>
              </a:solidFill>
              <a:highlight>
                <a:srgbClr val="F7F7F8"/>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If a table has a column which has no duplicate records, it doesn’t make anything different when you use DISTINCT keyword</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But if you use it for the columns with duplicate records, SQL brings you the each records once and removes the duplicates</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36270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4046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7781c0c37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7781c0c373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781c0c373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7781c0c373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SLIDES_API12940917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SLIDES_API12940917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Hard or Easy</a:t>
            </a:r>
            <a:endParaRPr b="1">
              <a:solidFill>
                <a:schemeClr val="dk1"/>
              </a:solidFill>
            </a:endParaRPr>
          </a:p>
          <a:p>
            <a:pPr marL="0" lvl="0" indent="0" algn="l" rtl="0">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marL="0" lvl="0" indent="0" algn="l" rtl="0">
              <a:spcBef>
                <a:spcPts val="0"/>
              </a:spcBef>
              <a:spcAft>
                <a:spcPts val="0"/>
              </a:spcAft>
              <a:buNone/>
            </a:pPr>
            <a:r>
              <a:rPr lang="tr-TR">
                <a:solidFill>
                  <a:schemeClr val="dk1"/>
                </a:solidFill>
              </a:rPr>
              <a:t>🍐 This is a Pear Deck Draggable™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SELECT *</a:t>
            </a:r>
          </a:p>
          <a:p>
            <a:pPr marL="0" lvl="0" indent="0" algn="l" rtl="0">
              <a:lnSpc>
                <a:spcPct val="100000"/>
              </a:lnSpc>
              <a:spcBef>
                <a:spcPts val="0"/>
              </a:spcBef>
              <a:spcAft>
                <a:spcPts val="0"/>
              </a:spcAft>
              <a:buSzPts val="1400"/>
              <a:buNone/>
            </a:pPr>
            <a:r>
              <a:rPr lang="en-US" dirty="0"/>
              <a:t>FROM employees</a:t>
            </a:r>
          </a:p>
          <a:p>
            <a:pPr marL="0" lvl="0" indent="0" algn="l" rtl="0">
              <a:lnSpc>
                <a:spcPct val="100000"/>
              </a:lnSpc>
              <a:spcBef>
                <a:spcPts val="0"/>
              </a:spcBef>
              <a:spcAft>
                <a:spcPts val="0"/>
              </a:spcAft>
              <a:buSzPts val="1400"/>
              <a:buNone/>
            </a:pPr>
            <a:r>
              <a:rPr lang="en-US" dirty="0"/>
              <a:t>WHERE gender='F';</a:t>
            </a:r>
            <a:endParaRPr dirty="0"/>
          </a:p>
        </p:txBody>
      </p:sp>
    </p:spTree>
    <p:extLst>
      <p:ext uri="{BB962C8B-B14F-4D97-AF65-F5344CB8AC3E}">
        <p14:creationId xmlns:p14="http://schemas.microsoft.com/office/powerpoint/2010/main" val="233360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05468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781c0c373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7781c0c373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781c0c373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7781c0c373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dirty="0">
                <a:solidFill>
                  <a:srgbClr val="FF0000"/>
                </a:solidFill>
                <a:highlight>
                  <a:srgbClr val="F0F0F0"/>
                </a:highlight>
                <a:latin typeface="Courier New"/>
                <a:ea typeface="Courier New"/>
                <a:cs typeface="Courier New"/>
                <a:sym typeface="Courier New"/>
              </a:rPr>
              <a:t>LIMIT</a:t>
            </a:r>
            <a:r>
              <a:rPr lang="tr-TR" sz="1450" dirty="0">
                <a:solidFill>
                  <a:srgbClr val="373A3C"/>
                </a:solidFill>
                <a:highlight>
                  <a:srgbClr val="FFFFFF"/>
                </a:highlight>
              </a:rPr>
              <a:t> </a:t>
            </a:r>
            <a:r>
              <a:rPr lang="tr-TR" sz="1450" dirty="0" err="1">
                <a:solidFill>
                  <a:srgbClr val="373A3C"/>
                </a:solidFill>
                <a:highlight>
                  <a:srgbClr val="FFFFFF"/>
                </a:highlight>
              </a:rPr>
              <a:t>clause</a:t>
            </a:r>
            <a:r>
              <a:rPr lang="tr-TR" sz="1450" dirty="0">
                <a:solidFill>
                  <a:srgbClr val="373A3C"/>
                </a:solidFill>
                <a:highlight>
                  <a:srgbClr val="FFFFFF"/>
                </a:highlight>
              </a:rPr>
              <a:t> is </a:t>
            </a:r>
            <a:r>
              <a:rPr lang="tr-TR" sz="1450" dirty="0" err="1">
                <a:solidFill>
                  <a:srgbClr val="373A3C"/>
                </a:solidFill>
                <a:highlight>
                  <a:srgbClr val="FFFFFF"/>
                </a:highlight>
              </a:rPr>
              <a:t>used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filter</a:t>
            </a:r>
            <a:r>
              <a:rPr lang="tr-TR" sz="1450" dirty="0">
                <a:solidFill>
                  <a:srgbClr val="373A3C"/>
                </a:solidFill>
                <a:highlight>
                  <a:srgbClr val="FFFFFF"/>
                </a:highlight>
              </a:rPr>
              <a:t> </a:t>
            </a:r>
            <a:r>
              <a:rPr lang="tr-TR" sz="1450" dirty="0" err="1">
                <a:solidFill>
                  <a:srgbClr val="373A3C"/>
                </a:solidFill>
                <a:highlight>
                  <a:srgbClr val="FFFFFF"/>
                </a:highlight>
              </a:rPr>
              <a:t>records</a:t>
            </a:r>
            <a:r>
              <a:rPr lang="tr-TR" sz="1450" dirty="0">
                <a:solidFill>
                  <a:srgbClr val="373A3C"/>
                </a:solidFill>
                <a:highlight>
                  <a:srgbClr val="FFFFFF"/>
                </a:highlight>
              </a:rPr>
              <a:t>. </a:t>
            </a:r>
            <a:r>
              <a:rPr lang="tr-TR" sz="1450" dirty="0" err="1">
                <a:solidFill>
                  <a:srgbClr val="373A3C"/>
                </a:solidFill>
                <a:highlight>
                  <a:srgbClr val="FFFFFF"/>
                </a:highlight>
              </a:rPr>
              <a:t>It</a:t>
            </a:r>
            <a:r>
              <a:rPr lang="tr-TR" sz="1450" dirty="0">
                <a:solidFill>
                  <a:srgbClr val="373A3C"/>
                </a:solidFill>
                <a:highlight>
                  <a:srgbClr val="FFFFFF"/>
                </a:highlight>
              </a:rPr>
              <a:t> </a:t>
            </a:r>
            <a:r>
              <a:rPr lang="tr-TR" sz="1450" dirty="0" err="1">
                <a:solidFill>
                  <a:srgbClr val="373A3C"/>
                </a:solidFill>
                <a:highlight>
                  <a:srgbClr val="FFFFFF"/>
                </a:highlight>
              </a:rPr>
              <a:t>constrains</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number</a:t>
            </a:r>
            <a:r>
              <a:rPr lang="tr-TR" sz="1450" dirty="0">
                <a:solidFill>
                  <a:srgbClr val="373A3C"/>
                </a:solidFill>
                <a:highlight>
                  <a:srgbClr val="FFFFFF"/>
                </a:highlight>
              </a:rPr>
              <a:t> of </a:t>
            </a:r>
            <a:r>
              <a:rPr lang="tr-TR" sz="1450" dirty="0" err="1">
                <a:solidFill>
                  <a:srgbClr val="373A3C"/>
                </a:solidFill>
                <a:highlight>
                  <a:srgbClr val="FFFFFF"/>
                </a:highlight>
              </a:rPr>
              <a:t>rows</a:t>
            </a:r>
            <a:r>
              <a:rPr lang="tr-TR" sz="1450" dirty="0">
                <a:solidFill>
                  <a:srgbClr val="373A3C"/>
                </a:solidFill>
                <a:highlight>
                  <a:srgbClr val="FFFFFF"/>
                </a:highlight>
              </a:rPr>
              <a:t> </a:t>
            </a:r>
            <a:r>
              <a:rPr lang="tr-TR" sz="1450" dirty="0" err="1">
                <a:solidFill>
                  <a:srgbClr val="373A3C"/>
                </a:solidFill>
                <a:highlight>
                  <a:srgbClr val="FFFFFF"/>
                </a:highlight>
              </a:rPr>
              <a:t>returned</a:t>
            </a:r>
            <a:r>
              <a:rPr lang="tr-TR" sz="1450" dirty="0">
                <a:solidFill>
                  <a:srgbClr val="373A3C"/>
                </a:solidFill>
                <a:highlight>
                  <a:srgbClr val="FFFFFF"/>
                </a:highlight>
              </a:rPr>
              <a:t> </a:t>
            </a:r>
            <a:r>
              <a:rPr lang="tr-TR" sz="1450" dirty="0" err="1">
                <a:solidFill>
                  <a:srgbClr val="373A3C"/>
                </a:solidFill>
                <a:highlight>
                  <a:srgbClr val="FFFFFF"/>
                </a:highlight>
              </a:rPr>
              <a:t>by</a:t>
            </a:r>
            <a:r>
              <a:rPr lang="tr-TR" sz="1450" dirty="0">
                <a:solidFill>
                  <a:srgbClr val="373A3C"/>
                </a:solidFill>
                <a:highlight>
                  <a:srgbClr val="FFFFFF"/>
                </a:highlight>
              </a:rPr>
              <a:t> a </a:t>
            </a:r>
            <a:r>
              <a:rPr lang="tr-TR" sz="1450" dirty="0" err="1">
                <a:solidFill>
                  <a:srgbClr val="373A3C"/>
                </a:solidFill>
                <a:highlight>
                  <a:srgbClr val="FFFFFF"/>
                </a:highlight>
              </a:rPr>
              <a:t>query</a:t>
            </a:r>
            <a:r>
              <a:rPr lang="tr-TR" sz="1450" dirty="0">
                <a:solidFill>
                  <a:srgbClr val="373A3C"/>
                </a:solidFill>
                <a:highlight>
                  <a:srgbClr val="FFFFFF"/>
                </a:highlight>
              </a:rPr>
              <a:t>. </a:t>
            </a:r>
            <a:r>
              <a:rPr lang="tr-TR" sz="1450" dirty="0" err="1">
                <a:solidFill>
                  <a:srgbClr val="373A3C"/>
                </a:solidFill>
                <a:highlight>
                  <a:srgbClr val="FFFFFF"/>
                </a:highlight>
              </a:rPr>
              <a:t>Assume</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query</a:t>
            </a:r>
            <a:r>
              <a:rPr lang="tr-TR" sz="1450" dirty="0">
                <a:solidFill>
                  <a:srgbClr val="373A3C"/>
                </a:solidFill>
                <a:highlight>
                  <a:srgbClr val="FFFFFF"/>
                </a:highlight>
              </a:rPr>
              <a:t> </a:t>
            </a:r>
            <a:r>
              <a:rPr lang="tr-TR" sz="1450" dirty="0" err="1">
                <a:solidFill>
                  <a:srgbClr val="373A3C"/>
                </a:solidFill>
                <a:highlight>
                  <a:srgbClr val="FFFFFF"/>
                </a:highlight>
              </a:rPr>
              <a:t>returns</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thousand</a:t>
            </a:r>
            <a:r>
              <a:rPr lang="tr-TR" sz="1450" dirty="0">
                <a:solidFill>
                  <a:srgbClr val="373A3C"/>
                </a:solidFill>
                <a:highlight>
                  <a:srgbClr val="FFFFFF"/>
                </a:highlight>
              </a:rPr>
              <a:t> </a:t>
            </a:r>
            <a:r>
              <a:rPr lang="tr-TR" sz="1450" dirty="0" err="1">
                <a:solidFill>
                  <a:srgbClr val="373A3C"/>
                </a:solidFill>
                <a:highlight>
                  <a:srgbClr val="FFFFFF"/>
                </a:highlight>
              </a:rPr>
              <a:t>rows</a:t>
            </a:r>
            <a:r>
              <a:rPr lang="tr-TR" sz="1450" dirty="0">
                <a:solidFill>
                  <a:srgbClr val="373A3C"/>
                </a:solidFill>
                <a:highlight>
                  <a:srgbClr val="FFFFFF"/>
                </a:highlight>
              </a:rPr>
              <a:t>. But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only</a:t>
            </a:r>
            <a:r>
              <a:rPr lang="tr-TR" sz="1450" dirty="0">
                <a:solidFill>
                  <a:srgbClr val="373A3C"/>
                </a:solidFill>
                <a:highlight>
                  <a:srgbClr val="FFFFFF"/>
                </a:highlight>
              </a:rPr>
              <a:t> </a:t>
            </a:r>
            <a:r>
              <a:rPr lang="tr-TR" sz="1450" dirty="0" err="1">
                <a:solidFill>
                  <a:srgbClr val="373A3C"/>
                </a:solidFill>
                <a:highlight>
                  <a:srgbClr val="FFFFFF"/>
                </a:highlight>
              </a:rPr>
              <a:t>want</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see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first</a:t>
            </a:r>
            <a:r>
              <a:rPr lang="tr-TR" sz="1450" dirty="0">
                <a:solidFill>
                  <a:srgbClr val="373A3C"/>
                </a:solidFill>
                <a:highlight>
                  <a:srgbClr val="FFFFFF"/>
                </a:highlight>
              </a:rPr>
              <a:t> 10 </a:t>
            </a:r>
            <a:r>
              <a:rPr lang="tr-TR" sz="1450" dirty="0" err="1">
                <a:solidFill>
                  <a:srgbClr val="373A3C"/>
                </a:solidFill>
                <a:highlight>
                  <a:srgbClr val="FFFFFF"/>
                </a:highlight>
              </a:rPr>
              <a:t>rows</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result</a:t>
            </a:r>
            <a:r>
              <a:rPr lang="tr-TR" sz="1450" dirty="0">
                <a:solidFill>
                  <a:srgbClr val="373A3C"/>
                </a:solidFill>
                <a:highlight>
                  <a:srgbClr val="FFFFFF"/>
                </a:highlight>
              </a:rPr>
              <a:t> set. </a:t>
            </a:r>
            <a:r>
              <a:rPr lang="tr-TR" sz="1450" dirty="0" err="1">
                <a:solidFill>
                  <a:srgbClr val="373A3C"/>
                </a:solidFill>
                <a:highlight>
                  <a:srgbClr val="FFFFFF"/>
                </a:highlight>
              </a:rPr>
              <a:t>In</a:t>
            </a:r>
            <a:r>
              <a:rPr lang="tr-TR" sz="1450" dirty="0">
                <a:solidFill>
                  <a:srgbClr val="373A3C"/>
                </a:solidFill>
                <a:highlight>
                  <a:srgbClr val="FFFFFF"/>
                </a:highlight>
              </a:rPr>
              <a:t> </a:t>
            </a:r>
            <a:r>
              <a:rPr lang="tr-TR" sz="1450" dirty="0" err="1">
                <a:solidFill>
                  <a:srgbClr val="373A3C"/>
                </a:solidFill>
                <a:highlight>
                  <a:srgbClr val="FFFFFF"/>
                </a:highlight>
              </a:rPr>
              <a:t>such</a:t>
            </a:r>
            <a:r>
              <a:rPr lang="tr-TR" sz="1450" dirty="0">
                <a:solidFill>
                  <a:srgbClr val="373A3C"/>
                </a:solidFill>
                <a:highlight>
                  <a:srgbClr val="FFFFFF"/>
                </a:highlight>
              </a:rPr>
              <a:t> </a:t>
            </a:r>
            <a:r>
              <a:rPr lang="tr-TR" sz="1450" dirty="0" err="1">
                <a:solidFill>
                  <a:srgbClr val="373A3C"/>
                </a:solidFill>
                <a:highlight>
                  <a:srgbClr val="FFFFFF"/>
                </a:highlight>
              </a:rPr>
              <a:t>cases</a:t>
            </a:r>
            <a:r>
              <a:rPr lang="tr-TR" sz="1450" dirty="0">
                <a:solidFill>
                  <a:srgbClr val="373A3C"/>
                </a:solidFill>
                <a:highlight>
                  <a:srgbClr val="FFFFFF"/>
                </a:highlight>
              </a:rPr>
              <a:t>, </a:t>
            </a: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dirty="0">
                <a:solidFill>
                  <a:srgbClr val="FF0000"/>
                </a:solidFill>
                <a:highlight>
                  <a:srgbClr val="F0F0F0"/>
                </a:highlight>
                <a:latin typeface="Courier New"/>
                <a:ea typeface="Courier New"/>
                <a:cs typeface="Courier New"/>
                <a:sym typeface="Courier New"/>
              </a:rPr>
              <a:t>LIMIT</a:t>
            </a:r>
            <a:r>
              <a:rPr lang="tr-TR" sz="1450" dirty="0">
                <a:solidFill>
                  <a:srgbClr val="373A3C"/>
                </a:solidFill>
                <a:highlight>
                  <a:srgbClr val="FFFFFF"/>
                </a:highlight>
              </a:rPr>
              <a:t> </a:t>
            </a:r>
            <a:r>
              <a:rPr lang="tr-TR" sz="1450" dirty="0" err="1">
                <a:solidFill>
                  <a:srgbClr val="373A3C"/>
                </a:solidFill>
                <a:highlight>
                  <a:srgbClr val="FFFFFF"/>
                </a:highlight>
              </a:rPr>
              <a:t>clause</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obtain</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desired</a:t>
            </a:r>
            <a:r>
              <a:rPr lang="tr-TR" sz="1450" dirty="0">
                <a:solidFill>
                  <a:srgbClr val="373A3C"/>
                </a:solidFill>
                <a:highlight>
                  <a:srgbClr val="FFFFFF"/>
                </a:highlight>
              </a:rPr>
              <a:t> </a:t>
            </a:r>
            <a:r>
              <a:rPr lang="tr-TR" sz="1450" dirty="0" err="1">
                <a:solidFill>
                  <a:srgbClr val="373A3C"/>
                </a:solidFill>
                <a:highlight>
                  <a:srgbClr val="FFFFFF"/>
                </a:highlight>
              </a:rPr>
              <a:t>output</a:t>
            </a:r>
            <a:r>
              <a:rPr lang="tr-TR" sz="1450" dirty="0">
                <a:solidFill>
                  <a:srgbClr val="373A3C"/>
                </a:solidFill>
                <a:highlight>
                  <a:srgbClr val="FFFFFF"/>
                </a:highlight>
              </a:rPr>
              <a:t>.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92806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95226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781c0c37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7781c0c373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55645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1d53b93cc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81d53b93cc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1d53b93cc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81d53b93cc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1d53b93cc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81d53b93cc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23411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get to know today’s session topics. We’ll start with the definition of a database. Then we’ll explore what is inside the database. Next, we’ll learn SQL (Structured Query Language) and its elements to communicate with the database.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1d53b93cc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81d53b93cc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064496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1d53b93cc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81d53b93cc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dirty="0">
                <a:solidFill>
                  <a:srgbClr val="373A3C"/>
                </a:solidFill>
                <a:highlight>
                  <a:srgbClr val="FFFFFF"/>
                </a:highlight>
              </a:rPr>
              <a:t>Until now, we've sorted the column containing textual data.</a:t>
            </a:r>
          </a:p>
          <a:p>
            <a:pPr marL="0" lvl="0" indent="0" algn="l" rtl="0">
              <a:lnSpc>
                <a:spcPct val="100000"/>
              </a:lnSpc>
              <a:spcBef>
                <a:spcPts val="0"/>
              </a:spcBef>
              <a:spcAft>
                <a:spcPts val="0"/>
              </a:spcAft>
              <a:buSzPts val="1400"/>
              <a:buNone/>
            </a:pPr>
            <a:r>
              <a:rPr lang="en-US" sz="1400" dirty="0">
                <a:solidFill>
                  <a:srgbClr val="373A3C"/>
                </a:solidFill>
                <a:highlight>
                  <a:srgbClr val="FFFFFF"/>
                </a:highlight>
              </a:rPr>
              <a:t>It's time to sort numerical data in our table. </a:t>
            </a:r>
          </a:p>
          <a:p>
            <a:pPr marL="0" lvl="0" indent="0" algn="l" rtl="0">
              <a:lnSpc>
                <a:spcPct val="100000"/>
              </a:lnSpc>
              <a:spcBef>
                <a:spcPts val="0"/>
              </a:spcBef>
              <a:spcAft>
                <a:spcPts val="0"/>
              </a:spcAft>
              <a:buSzPts val="1400"/>
              <a:buNone/>
            </a:pPr>
            <a:endParaRPr lang="tr-TR" sz="140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400" dirty="0">
                <a:solidFill>
                  <a:srgbClr val="373A3C"/>
                </a:solidFill>
                <a:highlight>
                  <a:srgbClr val="FFFFFF"/>
                </a:highlight>
              </a:rPr>
              <a:t>Who has the highest salary by gender?. </a:t>
            </a:r>
            <a:endParaRPr lang="tr-TR" sz="140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400" dirty="0">
                <a:solidFill>
                  <a:srgbClr val="373A3C"/>
                </a:solidFill>
                <a:highlight>
                  <a:srgbClr val="FFFFFF"/>
                </a:highlight>
              </a:rPr>
              <a:t>Let's write the query. </a:t>
            </a:r>
          </a:p>
          <a:p>
            <a:pPr marL="0" lvl="0" indent="0" algn="l" rtl="0">
              <a:lnSpc>
                <a:spcPct val="100000"/>
              </a:lnSpc>
              <a:spcBef>
                <a:spcPts val="0"/>
              </a:spcBef>
              <a:spcAft>
                <a:spcPts val="0"/>
              </a:spcAft>
              <a:buSzPts val="1400"/>
              <a:buNone/>
            </a:pPr>
            <a:r>
              <a:rPr lang="en-US" sz="1400" dirty="0">
                <a:solidFill>
                  <a:srgbClr val="373A3C"/>
                </a:solidFill>
                <a:highlight>
                  <a:srgbClr val="FFFFFF"/>
                </a:highlight>
              </a:rPr>
              <a:t>This time we don't want to retrieve all columns instead we want first name, </a:t>
            </a:r>
            <a:r>
              <a:rPr lang="tr-TR" sz="1400" dirty="0" err="1">
                <a:solidFill>
                  <a:srgbClr val="373A3C"/>
                </a:solidFill>
                <a:highlight>
                  <a:srgbClr val="FFFFFF"/>
                </a:highlight>
              </a:rPr>
              <a:t>gender</a:t>
            </a:r>
            <a:r>
              <a:rPr lang="en-US" sz="1400" dirty="0">
                <a:solidFill>
                  <a:srgbClr val="373A3C"/>
                </a:solidFill>
                <a:highlight>
                  <a:srgbClr val="FFFFFF"/>
                </a:highlight>
              </a:rPr>
              <a:t> name and salary.</a:t>
            </a:r>
            <a:endParaRPr lang="en-US" sz="800" dirty="0"/>
          </a:p>
          <a:p>
            <a:pPr marL="0" lvl="0" indent="0" algn="l" rtl="0">
              <a:lnSpc>
                <a:spcPct val="100000"/>
              </a:lnSpc>
              <a:spcBef>
                <a:spcPts val="0"/>
              </a:spcBef>
              <a:spcAft>
                <a:spcPts val="0"/>
              </a:spcAft>
              <a:buSzPts val="1400"/>
              <a:buNone/>
            </a:pPr>
            <a:endParaRPr lang="tr-TR"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73A3C"/>
                </a:solidFill>
                <a:highlight>
                  <a:srgbClr val="FFFFFF"/>
                </a:highlight>
              </a:rPr>
              <a:t>We are now able to sort by one column using the ORDER BY keyword. In some cases, we may need to sort our data by two columns or more. To do this, separate the columns by a comma. Here is the syntax:</a:t>
            </a:r>
            <a:endParaRPr lang="en-US" sz="800" dirty="0"/>
          </a:p>
          <a:p>
            <a:pPr marL="0" lvl="0" indent="0" algn="l" rtl="0">
              <a:lnSpc>
                <a:spcPct val="100000"/>
              </a:lnSpc>
              <a:spcBef>
                <a:spcPts val="0"/>
              </a:spcBef>
              <a:spcAft>
                <a:spcPts val="0"/>
              </a:spcAft>
              <a:buSzPts val="1400"/>
              <a:buNone/>
            </a:pPr>
            <a:endParaRPr lang="tr-TR"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err="1">
                <a:solidFill>
                  <a:srgbClr val="373A3C"/>
                </a:solidFill>
                <a:highlight>
                  <a:srgbClr val="FFFFFF"/>
                </a:highlight>
              </a:rPr>
              <a:t>In</a:t>
            </a:r>
            <a:r>
              <a:rPr lang="tr-TR" sz="1400" dirty="0">
                <a:solidFill>
                  <a:srgbClr val="373A3C"/>
                </a:solidFill>
                <a:highlight>
                  <a:srgbClr val="FFFFFF"/>
                </a:highlight>
              </a:rPr>
              <a:t> </a:t>
            </a:r>
            <a:r>
              <a:rPr lang="tr-TR" sz="1400" dirty="0" err="1">
                <a:solidFill>
                  <a:srgbClr val="373A3C"/>
                </a:solidFill>
                <a:highlight>
                  <a:srgbClr val="FFFFFF"/>
                </a:highlight>
              </a:rPr>
              <a:t>this</a:t>
            </a:r>
            <a:r>
              <a:rPr lang="tr-TR" sz="1400" dirty="0">
                <a:solidFill>
                  <a:srgbClr val="373A3C"/>
                </a:solidFill>
                <a:highlight>
                  <a:srgbClr val="FFFFFF"/>
                </a:highlight>
              </a:rPr>
              <a:t> </a:t>
            </a:r>
            <a:r>
              <a:rPr lang="tr-TR" sz="1400" dirty="0" err="1">
                <a:solidFill>
                  <a:srgbClr val="373A3C"/>
                </a:solidFill>
                <a:highlight>
                  <a:srgbClr val="FFFFFF"/>
                </a:highlight>
              </a:rPr>
              <a:t>example</a:t>
            </a:r>
            <a:r>
              <a:rPr lang="tr-TR" sz="1400" dirty="0">
                <a:solidFill>
                  <a:srgbClr val="373A3C"/>
                </a:solidFill>
                <a:highlight>
                  <a:srgbClr val="FFFFFF"/>
                </a:highlight>
              </a:rPr>
              <a:t> </a:t>
            </a:r>
            <a:r>
              <a:rPr lang="tr-TR" sz="1400" dirty="0" err="1">
                <a:solidFill>
                  <a:srgbClr val="373A3C"/>
                </a:solidFill>
                <a:highlight>
                  <a:srgbClr val="FFFFFF"/>
                </a:highlight>
              </a:rPr>
              <a:t>we</a:t>
            </a:r>
            <a:r>
              <a:rPr lang="tr-TR" sz="1400" dirty="0">
                <a:solidFill>
                  <a:srgbClr val="373A3C"/>
                </a:solidFill>
                <a:highlight>
                  <a:srgbClr val="FFFFFF"/>
                </a:highlight>
              </a:rPr>
              <a:t> </a:t>
            </a:r>
            <a:r>
              <a:rPr lang="tr-TR" sz="1400" dirty="0" err="1">
                <a:solidFill>
                  <a:srgbClr val="373A3C"/>
                </a:solidFill>
                <a:highlight>
                  <a:srgbClr val="FFFFFF"/>
                </a:highlight>
              </a:rPr>
              <a:t>first</a:t>
            </a:r>
            <a:r>
              <a:rPr lang="tr-TR" sz="1400" dirty="0">
                <a:solidFill>
                  <a:srgbClr val="373A3C"/>
                </a:solidFill>
                <a:highlight>
                  <a:srgbClr val="FFFFFF"/>
                </a:highlight>
              </a:rPr>
              <a:t> </a:t>
            </a:r>
            <a:r>
              <a:rPr lang="tr-TR" sz="1400" dirty="0" err="1">
                <a:solidFill>
                  <a:srgbClr val="373A3C"/>
                </a:solidFill>
                <a:highlight>
                  <a:srgbClr val="FFFFFF"/>
                </a:highlight>
              </a:rPr>
              <a:t>sorted</a:t>
            </a:r>
            <a:r>
              <a:rPr lang="tr-TR" sz="1400" dirty="0">
                <a:solidFill>
                  <a:srgbClr val="373A3C"/>
                </a:solidFill>
                <a:highlight>
                  <a:srgbClr val="FFFFFF"/>
                </a:highlight>
              </a:rPr>
              <a:t> </a:t>
            </a:r>
            <a:r>
              <a:rPr lang="tr-TR" sz="1400" dirty="0" err="1">
                <a:solidFill>
                  <a:srgbClr val="373A3C"/>
                </a:solidFill>
                <a:highlight>
                  <a:srgbClr val="FFFFFF"/>
                </a:highlight>
              </a:rPr>
              <a:t>the</a:t>
            </a:r>
            <a:r>
              <a:rPr lang="tr-TR" sz="1400" dirty="0">
                <a:solidFill>
                  <a:srgbClr val="373A3C"/>
                </a:solidFill>
                <a:highlight>
                  <a:srgbClr val="FFFFFF"/>
                </a:highlight>
              </a:rPr>
              <a:t> data </a:t>
            </a:r>
            <a:r>
              <a:rPr lang="tr-TR" sz="1400" dirty="0" err="1">
                <a:solidFill>
                  <a:srgbClr val="373A3C"/>
                </a:solidFill>
                <a:highlight>
                  <a:srgbClr val="FFFFFF"/>
                </a:highlight>
              </a:rPr>
              <a:t>by</a:t>
            </a:r>
            <a:r>
              <a:rPr lang="tr-TR" sz="1400" dirty="0">
                <a:solidFill>
                  <a:srgbClr val="373A3C"/>
                </a:solidFill>
                <a:highlight>
                  <a:srgbClr val="FFFFFF"/>
                </a:highlight>
              </a:rPr>
              <a:t> </a:t>
            </a:r>
            <a:r>
              <a:rPr lang="tr-TR" sz="1400" dirty="0" err="1">
                <a:solidFill>
                  <a:srgbClr val="373A3C"/>
                </a:solidFill>
                <a:highlight>
                  <a:srgbClr val="FFFFFF"/>
                </a:highlight>
              </a:rPr>
              <a:t>gender</a:t>
            </a:r>
            <a:r>
              <a:rPr lang="tr-TR" sz="1400" dirty="0">
                <a:solidFill>
                  <a:srgbClr val="373A3C"/>
                </a:solidFill>
                <a:highlight>
                  <a:srgbClr val="FFFFFF"/>
                </a:highlight>
              </a:rPr>
              <a:t>, </a:t>
            </a:r>
            <a:r>
              <a:rPr lang="tr-TR" sz="1400" dirty="0" err="1">
                <a:solidFill>
                  <a:srgbClr val="373A3C"/>
                </a:solidFill>
                <a:highlight>
                  <a:srgbClr val="FFFFFF"/>
                </a:highlight>
              </a:rPr>
              <a:t>then</a:t>
            </a:r>
            <a:r>
              <a:rPr lang="tr-TR" sz="1400" dirty="0">
                <a:solidFill>
                  <a:srgbClr val="373A3C"/>
                </a:solidFill>
                <a:highlight>
                  <a:srgbClr val="FFFFFF"/>
                </a:highlight>
              </a:rPr>
              <a:t> </a:t>
            </a:r>
            <a:r>
              <a:rPr lang="tr-TR" sz="1400" dirty="0" err="1">
                <a:solidFill>
                  <a:srgbClr val="373A3C"/>
                </a:solidFill>
                <a:highlight>
                  <a:srgbClr val="FFFFFF"/>
                </a:highlight>
              </a:rPr>
              <a:t>we</a:t>
            </a:r>
            <a:r>
              <a:rPr lang="tr-TR" sz="1400" dirty="0">
                <a:solidFill>
                  <a:srgbClr val="373A3C"/>
                </a:solidFill>
                <a:highlight>
                  <a:srgbClr val="FFFFFF"/>
                </a:highlight>
              </a:rPr>
              <a:t> </a:t>
            </a:r>
            <a:r>
              <a:rPr lang="tr-TR" sz="1400" dirty="0" err="1">
                <a:solidFill>
                  <a:srgbClr val="373A3C"/>
                </a:solidFill>
                <a:highlight>
                  <a:srgbClr val="FFFFFF"/>
                </a:highlight>
              </a:rPr>
              <a:t>sorted</a:t>
            </a:r>
            <a:r>
              <a:rPr lang="tr-TR" sz="1400" dirty="0">
                <a:solidFill>
                  <a:srgbClr val="373A3C"/>
                </a:solidFill>
                <a:highlight>
                  <a:srgbClr val="FFFFFF"/>
                </a:highlight>
              </a:rPr>
              <a:t> </a:t>
            </a:r>
            <a:r>
              <a:rPr lang="tr-TR" sz="1400" dirty="0" err="1">
                <a:solidFill>
                  <a:srgbClr val="373A3C"/>
                </a:solidFill>
                <a:highlight>
                  <a:srgbClr val="FFFFFF"/>
                </a:highlight>
              </a:rPr>
              <a:t>by</a:t>
            </a:r>
            <a:r>
              <a:rPr lang="tr-TR" sz="1400" dirty="0">
                <a:solidFill>
                  <a:srgbClr val="373A3C"/>
                </a:solidFill>
                <a:highlight>
                  <a:srgbClr val="FFFFFF"/>
                </a:highlight>
              </a:rPr>
              <a:t> </a:t>
            </a:r>
            <a:r>
              <a:rPr lang="tr-TR" sz="1400" dirty="0" err="1">
                <a:solidFill>
                  <a:srgbClr val="373A3C"/>
                </a:solidFill>
                <a:highlight>
                  <a:srgbClr val="FFFFFF"/>
                </a:highlight>
              </a:rPr>
              <a:t>first</a:t>
            </a:r>
            <a:r>
              <a:rPr lang="tr-TR" sz="1400" dirty="0">
                <a:solidFill>
                  <a:srgbClr val="373A3C"/>
                </a:solidFill>
                <a:highlight>
                  <a:srgbClr val="FFFFFF"/>
                </a:highlight>
              </a:rPr>
              <a:t> </a:t>
            </a:r>
            <a:r>
              <a:rPr lang="tr-TR" sz="1400" dirty="0" err="1">
                <a:solidFill>
                  <a:srgbClr val="373A3C"/>
                </a:solidFill>
                <a:highlight>
                  <a:srgbClr val="FFFFFF"/>
                </a:highlight>
              </a:rPr>
              <a:t>salary</a:t>
            </a:r>
            <a:r>
              <a:rPr lang="tr-TR" sz="1400" dirty="0">
                <a:solidFill>
                  <a:srgbClr val="373A3C"/>
                </a:solidFill>
                <a:highlight>
                  <a:srgbClr val="FFFFFF"/>
                </a:highlight>
              </a:rPr>
              <a:t>.</a:t>
            </a:r>
          </a:p>
          <a:p>
            <a:pPr marL="0" lvl="0" indent="0" algn="l" rtl="0">
              <a:lnSpc>
                <a:spcPct val="100000"/>
              </a:lnSpc>
              <a:spcBef>
                <a:spcPts val="0"/>
              </a:spcBef>
              <a:spcAft>
                <a:spcPts val="0"/>
              </a:spcAft>
              <a:buSzPts val="1400"/>
              <a:buNone/>
            </a:pPr>
            <a:endParaRPr sz="1350" dirty="0">
              <a:solidFill>
                <a:srgbClr val="373A3C"/>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1d53b93cc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81d53b93cc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dirty="0">
                <a:solidFill>
                  <a:srgbClr val="373A3C"/>
                </a:solidFill>
                <a:highlight>
                  <a:srgbClr val="FFFFFF"/>
                </a:highlight>
              </a:rPr>
              <a:t>In this part, we will use ORDER BY with the WHERE clause. ORDER BY clause is placed after the WHERE clause. </a:t>
            </a:r>
          </a:p>
          <a:p>
            <a:pPr marL="0" lvl="0" indent="0" algn="l" rtl="0">
              <a:lnSpc>
                <a:spcPct val="100000"/>
              </a:lnSpc>
              <a:spcBef>
                <a:spcPts val="0"/>
              </a:spcBef>
              <a:spcAft>
                <a:spcPts val="0"/>
              </a:spcAft>
              <a:buSzPts val="1400"/>
              <a:buNone/>
            </a:pPr>
            <a:endParaRPr lang="en-US" sz="140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400" dirty="0">
                <a:solidFill>
                  <a:srgbClr val="373A3C"/>
                </a:solidFill>
                <a:highlight>
                  <a:srgbClr val="FFFFFF"/>
                </a:highlight>
              </a:rPr>
              <a:t>Technically, any SQL statement can be written on a single line. However, it will become difficult to read when you start to write long queries. The solution in such cases is to organize the code, not just </a:t>
            </a:r>
            <a:r>
              <a:rPr lang="en-US" sz="1400" i="1" dirty="0">
                <a:solidFill>
                  <a:srgbClr val="373A3C"/>
                </a:solidFill>
                <a:highlight>
                  <a:srgbClr val="FFFFFF"/>
                </a:highlight>
              </a:rPr>
              <a:t>horizontally</a:t>
            </a:r>
            <a:r>
              <a:rPr lang="en-US" sz="1400" dirty="0">
                <a:solidFill>
                  <a:srgbClr val="373A3C"/>
                </a:solidFill>
                <a:highlight>
                  <a:srgbClr val="FFFFFF"/>
                </a:highlight>
              </a:rPr>
              <a:t>, but also </a:t>
            </a:r>
            <a:r>
              <a:rPr lang="en-US" sz="1400" i="1" dirty="0">
                <a:solidFill>
                  <a:srgbClr val="373A3C"/>
                </a:solidFill>
                <a:highlight>
                  <a:srgbClr val="FFFFFF"/>
                </a:highlight>
              </a:rPr>
              <a:t>vertically</a:t>
            </a:r>
            <a:r>
              <a:rPr lang="en-US" sz="1400" dirty="0">
                <a:solidFill>
                  <a:srgbClr val="373A3C"/>
                </a:solidFill>
                <a:highlight>
                  <a:srgbClr val="FFFFFF"/>
                </a:highlight>
              </a:rPr>
              <a:t>. This is called beautifying. Let's rewrite the syntax above. </a:t>
            </a:r>
          </a:p>
          <a:p>
            <a:pPr marL="0" lvl="0" indent="0" algn="l" rtl="0">
              <a:lnSpc>
                <a:spcPct val="100000"/>
              </a:lnSpc>
              <a:spcBef>
                <a:spcPts val="0"/>
              </a:spcBef>
              <a:spcAft>
                <a:spcPts val="0"/>
              </a:spcAft>
              <a:buSzPts val="1400"/>
              <a:buNone/>
            </a:pPr>
            <a:endParaRPr sz="1350" dirty="0">
              <a:solidFill>
                <a:srgbClr val="373A3C"/>
              </a:solidFill>
              <a:highlight>
                <a:srgbClr val="FFFFFF"/>
              </a:highlight>
            </a:endParaRPr>
          </a:p>
        </p:txBody>
      </p:sp>
    </p:spTree>
    <p:extLst>
      <p:ext uri="{BB962C8B-B14F-4D97-AF65-F5344CB8AC3E}">
        <p14:creationId xmlns:p14="http://schemas.microsoft.com/office/powerpoint/2010/main" val="10409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1d53b93cc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81d53b93cc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73A3C"/>
                </a:solidFill>
                <a:highlight>
                  <a:srgbClr val="FFFFFF"/>
                </a:highlight>
              </a:rPr>
              <a:t>Assume that we try to find the employees whose salary is higher than $3000. Next, we will sort it by </a:t>
            </a:r>
            <a:r>
              <a:rPr lang="en-US" sz="1400" dirty="0" err="1">
                <a:solidFill>
                  <a:srgbClr val="373A3C"/>
                </a:solidFill>
                <a:highlight>
                  <a:srgbClr val="FFFFFF"/>
                </a:highlight>
              </a:rPr>
              <a:t>first_name</a:t>
            </a:r>
            <a:r>
              <a:rPr lang="en-US" sz="1400" dirty="0">
                <a:solidFill>
                  <a:srgbClr val="373A3C"/>
                </a:solidFill>
                <a:highlight>
                  <a:srgbClr val="FFFFFF"/>
                </a:highlight>
              </a:rPr>
              <a:t> in descending order. </a:t>
            </a:r>
            <a:endParaRPr lang="en-US" sz="1400" dirty="0"/>
          </a:p>
          <a:p>
            <a:pPr marL="0" lvl="0" indent="0" algn="l" rtl="0">
              <a:lnSpc>
                <a:spcPct val="100000"/>
              </a:lnSpc>
              <a:spcBef>
                <a:spcPts val="0"/>
              </a:spcBef>
              <a:spcAft>
                <a:spcPts val="0"/>
              </a:spcAft>
              <a:buSzPts val="1400"/>
              <a:buNone/>
            </a:pPr>
            <a:endParaRPr sz="1350" dirty="0">
              <a:solidFill>
                <a:srgbClr val="373A3C"/>
              </a:solidFill>
              <a:highlight>
                <a:srgbClr val="FFFFFF"/>
              </a:highlight>
            </a:endParaRPr>
          </a:p>
        </p:txBody>
      </p:sp>
    </p:spTree>
    <p:extLst>
      <p:ext uri="{BB962C8B-B14F-4D97-AF65-F5344CB8AC3E}">
        <p14:creationId xmlns:p14="http://schemas.microsoft.com/office/powerpoint/2010/main" val="908015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1d53b93cc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81d53b93cc_2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1d53b93cc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81d53b93cc_2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1d53b93cc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81d53b93cc_2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1d53b93cc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81d53b93cc_2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68902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81d53b93cc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g81d53b93cc_2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1d53b93cc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81d53b93cc_2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8622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1d53b93cc_2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81d53b93cc_2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1d53b93cc_2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81d53b93cc_2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56368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81d53b93cc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81d53b93cc_2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81d53b93cc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81d53b93cc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812378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rgbClr val="373A3C"/>
                </a:solidFill>
                <a:highlight>
                  <a:srgbClr val="FFFFFF"/>
                </a:highlight>
              </a:rPr>
              <a:t>It's also possible to use the </a:t>
            </a:r>
            <a:r>
              <a:rPr lang="en-US" dirty="0">
                <a:solidFill>
                  <a:srgbClr val="FF0000"/>
                </a:solidFill>
                <a:highlight>
                  <a:srgbClr val="F0F0F0"/>
                </a:highlight>
                <a:latin typeface="Courier New"/>
                <a:ea typeface="Courier New"/>
                <a:cs typeface="Courier New"/>
                <a:sym typeface="Courier New"/>
              </a:rPr>
              <a:t>BETWEEN</a:t>
            </a:r>
            <a:r>
              <a:rPr lang="en-US" sz="1100" dirty="0">
                <a:solidFill>
                  <a:srgbClr val="373A3C"/>
                </a:solidFill>
                <a:highlight>
                  <a:srgbClr val="FFFFFF"/>
                </a:highlight>
              </a:rPr>
              <a:t> operator with dates. </a:t>
            </a:r>
            <a:r>
              <a:rPr lang="en-US" sz="1100" dirty="0">
                <a:solidFill>
                  <a:srgbClr val="712B29"/>
                </a:solidFill>
              </a:rPr>
              <a:t>Please enclose your date values with single quote (') and use YYYY-MM-DD date format in your query.</a:t>
            </a:r>
            <a:endParaRPr lang="en-US"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011657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b5c3318a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b5c3318a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SELECT InvoiceDate FROM invoices</a:t>
            </a:r>
            <a:endParaRPr/>
          </a:p>
          <a:p>
            <a:pPr marL="0" lvl="0" indent="0" algn="l" rtl="0">
              <a:spcBef>
                <a:spcPts val="0"/>
              </a:spcBef>
              <a:spcAft>
                <a:spcPts val="0"/>
              </a:spcAft>
              <a:buNone/>
            </a:pPr>
            <a:r>
              <a:rPr lang="tr-TR"/>
              <a:t>WHERE InvoiceDate BETWEEN '2009-01-01' AND '2011-12-27'</a:t>
            </a:r>
            <a:endParaRPr/>
          </a:p>
          <a:p>
            <a:pPr marL="0" lvl="0" indent="0" algn="l" rtl="0">
              <a:spcBef>
                <a:spcPts val="0"/>
              </a:spcBef>
              <a:spcAft>
                <a:spcPts val="0"/>
              </a:spcAft>
              <a:buNone/>
            </a:pPr>
            <a:r>
              <a:rPr lang="tr-TR"/>
              <a:t>ORDER BY InvoiceDate DESC</a:t>
            </a:r>
            <a:endParaRPr/>
          </a:p>
          <a:p>
            <a:pPr marL="0" lvl="0" indent="0" algn="l" rtl="0">
              <a:spcBef>
                <a:spcPts val="0"/>
              </a:spcBef>
              <a:spcAft>
                <a:spcPts val="0"/>
              </a:spcAft>
              <a:buNone/>
            </a:pPr>
            <a:r>
              <a:rPr lang="tr-TR"/>
              <a:t>-- LIMIT 1;</a:t>
            </a:r>
            <a:endParaRPr/>
          </a:p>
          <a:p>
            <a:pPr marL="0" lvl="0" indent="0" algn="l" rtl="0">
              <a:spcBef>
                <a:spcPts val="0"/>
              </a:spcBef>
              <a:spcAft>
                <a:spcPts val="0"/>
              </a:spcAft>
              <a:buNone/>
            </a:pPr>
            <a:r>
              <a:rPr lang="tr-TR"/>
              <a:t>bu query’i çalıştıralım. </a:t>
            </a:r>
            <a:endParaRPr/>
          </a:p>
          <a:p>
            <a:pPr marL="0" lvl="0" indent="0" algn="l" rtl="0">
              <a:spcBef>
                <a:spcPts val="0"/>
              </a:spcBef>
              <a:spcAft>
                <a:spcPts val="0"/>
              </a:spcAft>
              <a:buNone/>
            </a:pPr>
            <a:r>
              <a:rPr lang="tr-TR"/>
              <a:t>Ama bu time kısmı da varsa</a:t>
            </a:r>
            <a:endParaRPr/>
          </a:p>
          <a:p>
            <a:pPr marL="0" lvl="0" indent="0" algn="l" rtl="0">
              <a:spcBef>
                <a:spcPts val="0"/>
              </a:spcBef>
              <a:spcAft>
                <a:spcPts val="0"/>
              </a:spcAft>
              <a:buNone/>
            </a:pPr>
            <a:endParaRPr/>
          </a:p>
          <a:p>
            <a:pPr marL="0" lvl="0" indent="0" algn="l" rtl="0">
              <a:spcBef>
                <a:spcPts val="0"/>
              </a:spcBef>
              <a:spcAft>
                <a:spcPts val="0"/>
              </a:spcAft>
              <a:buNone/>
            </a:pPr>
            <a:r>
              <a:rPr lang="tr-TR"/>
              <a:t>------------------</a:t>
            </a:r>
            <a:endParaRPr/>
          </a:p>
          <a:p>
            <a:pPr marL="0" lvl="0" indent="0" algn="l" rtl="0">
              <a:spcBef>
                <a:spcPts val="0"/>
              </a:spcBef>
              <a:spcAft>
                <a:spcPts val="0"/>
              </a:spcAft>
              <a:buNone/>
            </a:pPr>
            <a:r>
              <a:rPr lang="tr-TR"/>
              <a:t>SELECT * FROM company.employees</a:t>
            </a:r>
            <a:endParaRPr/>
          </a:p>
          <a:p>
            <a:pPr marL="0" lvl="0" indent="0" algn="l" rtl="0">
              <a:spcBef>
                <a:spcPts val="0"/>
              </a:spcBef>
              <a:spcAft>
                <a:spcPts val="0"/>
              </a:spcAft>
              <a:buNone/>
            </a:pPr>
            <a:r>
              <a:rPr lang="tr-TR"/>
              <a:t>WHERE hire_date BETWEEN '2018-01-01' AND '2019-01-21';</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81d53b93cc_2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81d53b93cc_2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5228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781c0c3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7781c0c37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883537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1d53b93cc_2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81d53b93cc_2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91431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1d53b93cc_2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g81d53b93cc_2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05514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87870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SELECT </a:t>
            </a:r>
            <a:r>
              <a:rPr lang="en-US" dirty="0" err="1"/>
              <a:t>empname</a:t>
            </a:r>
            <a:r>
              <a:rPr lang="en-US" dirty="0"/>
              <a:t>,</a:t>
            </a:r>
            <a:r>
              <a:rPr lang="tr-TR" dirty="0"/>
              <a:t> </a:t>
            </a:r>
            <a:r>
              <a:rPr lang="en-US" dirty="0" err="1"/>
              <a:t>empsurname</a:t>
            </a:r>
            <a:endParaRPr lang="en-US" dirty="0"/>
          </a:p>
          <a:p>
            <a:pPr marL="0" lvl="0" indent="0" algn="l" rtl="0">
              <a:lnSpc>
                <a:spcPct val="100000"/>
              </a:lnSpc>
              <a:spcBef>
                <a:spcPts val="0"/>
              </a:spcBef>
              <a:spcAft>
                <a:spcPts val="0"/>
              </a:spcAft>
              <a:buSzPts val="1400"/>
              <a:buNone/>
            </a:pPr>
            <a:r>
              <a:rPr lang="en-US" dirty="0"/>
              <a:t>FROM employee</a:t>
            </a:r>
          </a:p>
          <a:p>
            <a:pPr marL="0" lvl="0" indent="0" algn="l" rtl="0">
              <a:lnSpc>
                <a:spcPct val="100000"/>
              </a:lnSpc>
              <a:spcBef>
                <a:spcPts val="0"/>
              </a:spcBef>
              <a:spcAft>
                <a:spcPts val="0"/>
              </a:spcAft>
              <a:buSzPts val="1400"/>
              <a:buNone/>
            </a:pPr>
            <a:r>
              <a:rPr lang="en-US" dirty="0"/>
              <a:t>WHERE </a:t>
            </a:r>
            <a:r>
              <a:rPr lang="en-US" dirty="0" err="1"/>
              <a:t>empsurname</a:t>
            </a:r>
            <a:r>
              <a:rPr lang="en-US" dirty="0"/>
              <a:t> LIKE 'W%';</a:t>
            </a:r>
            <a:endParaRPr dirty="0"/>
          </a:p>
        </p:txBody>
      </p:sp>
    </p:spTree>
    <p:extLst>
      <p:ext uri="{BB962C8B-B14F-4D97-AF65-F5344CB8AC3E}">
        <p14:creationId xmlns:p14="http://schemas.microsoft.com/office/powerpoint/2010/main" val="5056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d53b93cc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81d53b93cc_2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SELECT </a:t>
            </a:r>
            <a:r>
              <a:rPr lang="en-US" dirty="0" err="1"/>
              <a:t>empname,empsurname</a:t>
            </a:r>
            <a:endParaRPr lang="en-US" dirty="0"/>
          </a:p>
          <a:p>
            <a:pPr marL="0" lvl="0" indent="0" algn="l" rtl="0">
              <a:lnSpc>
                <a:spcPct val="100000"/>
              </a:lnSpc>
              <a:spcBef>
                <a:spcPts val="0"/>
              </a:spcBef>
              <a:spcAft>
                <a:spcPts val="0"/>
              </a:spcAft>
              <a:buSzPts val="1400"/>
              <a:buNone/>
            </a:pPr>
            <a:r>
              <a:rPr lang="en-US" dirty="0"/>
              <a:t>FROM employees</a:t>
            </a:r>
          </a:p>
          <a:p>
            <a:pPr marL="0" lvl="0" indent="0" algn="l" rtl="0">
              <a:lnSpc>
                <a:spcPct val="100000"/>
              </a:lnSpc>
              <a:spcBef>
                <a:spcPts val="0"/>
              </a:spcBef>
              <a:spcAft>
                <a:spcPts val="0"/>
              </a:spcAft>
              <a:buSzPts val="1400"/>
              <a:buNone/>
            </a:pPr>
            <a:r>
              <a:rPr lang="en-US" dirty="0"/>
              <a:t>WHERE </a:t>
            </a:r>
            <a:r>
              <a:rPr lang="en-US" dirty="0" err="1"/>
              <a:t>empname</a:t>
            </a:r>
            <a:r>
              <a:rPr lang="en-US" dirty="0"/>
              <a:t> LIKE '_</a:t>
            </a:r>
            <a:r>
              <a:rPr lang="tr-TR" dirty="0"/>
              <a:t>a</a:t>
            </a:r>
            <a:r>
              <a:rPr lang="en-US" dirty="0"/>
              <a:t>%';</a:t>
            </a:r>
            <a:endParaRPr dirty="0"/>
          </a:p>
        </p:txBody>
      </p:sp>
    </p:spTree>
    <p:extLst>
      <p:ext uri="{BB962C8B-B14F-4D97-AF65-F5344CB8AC3E}">
        <p14:creationId xmlns:p14="http://schemas.microsoft.com/office/powerpoint/2010/main" val="2895482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9034e2c9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89034e2c9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de14e2d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6de14e2d2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a:solidFill>
                  <a:srgbClr val="373A3C"/>
                </a:solidFill>
                <a:highlight>
                  <a:srgbClr val="FFFFFF"/>
                </a:highlight>
              </a:rPr>
              <a:t>Aggregate functions are functions that take a collection of values as input and return a single value. SQL has five built-in aggregate functions:</a:t>
            </a:r>
            <a:endParaRPr sz="1200">
              <a:solidFill>
                <a:srgbClr val="373A3C"/>
              </a:solidFill>
              <a:highlight>
                <a:srgbClr val="FFFFFF"/>
              </a:highlight>
            </a:endParaRPr>
          </a:p>
          <a:p>
            <a:pPr marL="457200" lvl="0" indent="-304800" algn="l" rtl="0">
              <a:lnSpc>
                <a:spcPct val="115000"/>
              </a:lnSpc>
              <a:spcBef>
                <a:spcPts val="1200"/>
              </a:spcBef>
              <a:spcAft>
                <a:spcPts val="0"/>
              </a:spcAft>
              <a:buClr>
                <a:srgbClr val="373A3C"/>
              </a:buClr>
              <a:buSzPts val="1200"/>
              <a:buChar char="●"/>
            </a:pPr>
            <a:r>
              <a:rPr lang="tr-TR" sz="1200">
                <a:solidFill>
                  <a:srgbClr val="373A3C"/>
                </a:solidFill>
                <a:highlight>
                  <a:srgbClr val="FFFFFF"/>
                </a:highlight>
              </a:rPr>
              <a:t>COUNT (Count)</a:t>
            </a:r>
            <a:endParaRPr sz="1200">
              <a:solidFill>
                <a:srgbClr val="373A3C"/>
              </a:solidFill>
              <a:highlight>
                <a:srgbClr val="FFFFFF"/>
              </a:highlight>
            </a:endParaRPr>
          </a:p>
          <a:p>
            <a:pPr marL="457200" lvl="0" indent="-304800" algn="l" rtl="0">
              <a:lnSpc>
                <a:spcPct val="115000"/>
              </a:lnSpc>
              <a:spcBef>
                <a:spcPts val="0"/>
              </a:spcBef>
              <a:spcAft>
                <a:spcPts val="0"/>
              </a:spcAft>
              <a:buClr>
                <a:srgbClr val="373A3C"/>
              </a:buClr>
              <a:buSzPts val="1200"/>
              <a:buChar char="●"/>
            </a:pPr>
            <a:r>
              <a:rPr lang="tr-TR" sz="1200">
                <a:solidFill>
                  <a:srgbClr val="373A3C"/>
                </a:solidFill>
                <a:highlight>
                  <a:srgbClr val="FFFFFF"/>
                </a:highlight>
              </a:rPr>
              <a:t>MIN (Minimum)</a:t>
            </a:r>
            <a:endParaRPr sz="1200">
              <a:solidFill>
                <a:srgbClr val="373A3C"/>
              </a:solidFill>
              <a:highlight>
                <a:srgbClr val="FFFFFF"/>
              </a:highlight>
            </a:endParaRPr>
          </a:p>
          <a:p>
            <a:pPr marL="457200" lvl="0" indent="-304800" algn="l" rtl="0">
              <a:lnSpc>
                <a:spcPct val="115000"/>
              </a:lnSpc>
              <a:spcBef>
                <a:spcPts val="0"/>
              </a:spcBef>
              <a:spcAft>
                <a:spcPts val="0"/>
              </a:spcAft>
              <a:buClr>
                <a:srgbClr val="373A3C"/>
              </a:buClr>
              <a:buSzPts val="1200"/>
              <a:buChar char="●"/>
            </a:pPr>
            <a:r>
              <a:rPr lang="tr-TR" sz="1200">
                <a:solidFill>
                  <a:srgbClr val="373A3C"/>
                </a:solidFill>
                <a:highlight>
                  <a:srgbClr val="FFFFFF"/>
                </a:highlight>
              </a:rPr>
              <a:t>MAX (Maximum)</a:t>
            </a:r>
            <a:endParaRPr sz="1200">
              <a:solidFill>
                <a:srgbClr val="373A3C"/>
              </a:solidFill>
              <a:highlight>
                <a:srgbClr val="FFFFFF"/>
              </a:highlight>
            </a:endParaRPr>
          </a:p>
          <a:p>
            <a:pPr marL="457200" lvl="0" indent="-304800" algn="l" rtl="0">
              <a:lnSpc>
                <a:spcPct val="115000"/>
              </a:lnSpc>
              <a:spcBef>
                <a:spcPts val="0"/>
              </a:spcBef>
              <a:spcAft>
                <a:spcPts val="0"/>
              </a:spcAft>
              <a:buClr>
                <a:srgbClr val="373A3C"/>
              </a:buClr>
              <a:buSzPts val="1200"/>
              <a:buChar char="●"/>
            </a:pPr>
            <a:r>
              <a:rPr lang="tr-TR" sz="1200">
                <a:solidFill>
                  <a:srgbClr val="373A3C"/>
                </a:solidFill>
                <a:highlight>
                  <a:srgbClr val="FFFFFF"/>
                </a:highlight>
              </a:rPr>
              <a:t>SUM (Total)</a:t>
            </a:r>
            <a:endParaRPr sz="1200">
              <a:solidFill>
                <a:srgbClr val="373A3C"/>
              </a:solidFill>
              <a:highlight>
                <a:srgbClr val="FFFFFF"/>
              </a:highlight>
            </a:endParaRPr>
          </a:p>
          <a:p>
            <a:pPr marL="457200" lvl="0" indent="-304800" algn="l" rtl="0">
              <a:lnSpc>
                <a:spcPct val="115000"/>
              </a:lnSpc>
              <a:spcBef>
                <a:spcPts val="0"/>
              </a:spcBef>
              <a:spcAft>
                <a:spcPts val="0"/>
              </a:spcAft>
              <a:buClr>
                <a:srgbClr val="373A3C"/>
              </a:buClr>
              <a:buSzPts val="1200"/>
              <a:buChar char="●"/>
            </a:pPr>
            <a:r>
              <a:rPr lang="tr-TR" sz="1200">
                <a:solidFill>
                  <a:srgbClr val="373A3C"/>
                </a:solidFill>
                <a:highlight>
                  <a:srgbClr val="FFFFFF"/>
                </a:highlight>
              </a:rPr>
              <a:t>AVG (Average)</a:t>
            </a:r>
            <a:endParaRPr sz="1200">
              <a:solidFill>
                <a:srgbClr val="373A3C"/>
              </a:solidFill>
              <a:highlight>
                <a:srgbClr val="FFFFFF"/>
              </a:highlight>
            </a:endParaRPr>
          </a:p>
          <a:p>
            <a:pPr marL="0" lvl="0" indent="0" algn="l" rtl="0">
              <a:lnSpc>
                <a:spcPct val="115000"/>
              </a:lnSpc>
              <a:spcBef>
                <a:spcPts val="1200"/>
              </a:spcBef>
              <a:spcAft>
                <a:spcPts val="1200"/>
              </a:spcAft>
              <a:buNone/>
            </a:pPr>
            <a:endParaRPr sz="1450">
              <a:solidFill>
                <a:srgbClr val="373A3C"/>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d6c8a02eb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8d6c8a02eb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450" b="1">
                <a:solidFill>
                  <a:srgbClr val="373A3C"/>
                </a:solidFill>
                <a:highlight>
                  <a:schemeClr val="lt1"/>
                </a:highlight>
              </a:rPr>
              <a:t>SUM and AVG</a:t>
            </a:r>
            <a:r>
              <a:rPr lang="tr-TR" sz="1450">
                <a:solidFill>
                  <a:srgbClr val="373A3C"/>
                </a:solidFill>
                <a:highlight>
                  <a:schemeClr val="lt1"/>
                </a:highlight>
              </a:rPr>
              <a:t> functions must take only </a:t>
            </a:r>
            <a:r>
              <a:rPr lang="tr-TR" sz="1450" b="1">
                <a:solidFill>
                  <a:srgbClr val="373A3C"/>
                </a:solidFill>
                <a:highlight>
                  <a:schemeClr val="lt1"/>
                </a:highlight>
              </a:rPr>
              <a:t>numeric values</a:t>
            </a:r>
            <a:r>
              <a:rPr lang="tr-TR" sz="1450">
                <a:solidFill>
                  <a:srgbClr val="373A3C"/>
                </a:solidFill>
                <a:highlight>
                  <a:schemeClr val="lt1"/>
                </a:highlight>
              </a:rPr>
              <a:t> as input. However, the other functions (MIN, MAX, COUNT) may take non-numeric values (strings, date, etc.) as input other than numeric values.</a:t>
            </a:r>
            <a:endParaRPr sz="1450">
              <a:solidFill>
                <a:srgbClr val="373A3C"/>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tr-TR" sz="1300">
                <a:solidFill>
                  <a:schemeClr val="dk1"/>
                </a:solidFill>
                <a:highlight>
                  <a:srgbClr val="FFFFFF"/>
                </a:highlight>
                <a:latin typeface="Roboto"/>
                <a:ea typeface="Roboto"/>
                <a:cs typeface="Roboto"/>
                <a:sym typeface="Roboto"/>
              </a:rPr>
              <a:t>An aggregate function performs a calculation one or more values and returns a single value. The aggregate function is often used with the </a:t>
            </a:r>
            <a:r>
              <a:rPr lang="tr-TR" sz="1300">
                <a:solidFill>
                  <a:schemeClr val="hlink"/>
                </a:solidFill>
                <a:highlight>
                  <a:srgbClr val="FFF6EA"/>
                </a:highlight>
                <a:uFill>
                  <a:noFill/>
                </a:uFill>
                <a:latin typeface="Courier New"/>
                <a:ea typeface="Courier New"/>
                <a:cs typeface="Courier New"/>
                <a:sym typeface="Courier New"/>
                <a:hlinkClick r:id="rId3"/>
              </a:rPr>
              <a:t>GROUP BY</a:t>
            </a:r>
            <a:r>
              <a:rPr lang="tr-TR" sz="1300">
                <a:solidFill>
                  <a:schemeClr val="dk1"/>
                </a:solidFill>
                <a:highlight>
                  <a:srgbClr val="FFFFFF"/>
                </a:highlight>
                <a:latin typeface="Roboto"/>
                <a:ea typeface="Roboto"/>
                <a:cs typeface="Roboto"/>
                <a:sym typeface="Roboto"/>
              </a:rPr>
              <a:t> clause and </a:t>
            </a:r>
            <a:r>
              <a:rPr lang="tr-TR" sz="1300">
                <a:solidFill>
                  <a:schemeClr val="hlink"/>
                </a:solidFill>
                <a:highlight>
                  <a:srgbClr val="FFF6EA"/>
                </a:highlight>
                <a:uFill>
                  <a:noFill/>
                </a:uFill>
                <a:latin typeface="Courier New"/>
                <a:ea typeface="Courier New"/>
                <a:cs typeface="Courier New"/>
                <a:sym typeface="Courier New"/>
                <a:hlinkClick r:id="rId4"/>
              </a:rPr>
              <a:t>HAVING</a:t>
            </a:r>
            <a:r>
              <a:rPr lang="tr-TR" sz="1300">
                <a:solidFill>
                  <a:schemeClr val="dk1"/>
                </a:solidFill>
                <a:highlight>
                  <a:srgbClr val="FFFFFF"/>
                </a:highlight>
                <a:latin typeface="Roboto"/>
                <a:ea typeface="Roboto"/>
                <a:cs typeface="Roboto"/>
                <a:sym typeface="Roboto"/>
              </a:rPr>
              <a:t> clause of the </a:t>
            </a:r>
            <a:r>
              <a:rPr lang="tr-TR" sz="1300">
                <a:solidFill>
                  <a:schemeClr val="hlink"/>
                </a:solidFill>
                <a:highlight>
                  <a:srgbClr val="FFF6EA"/>
                </a:highlight>
                <a:uFill>
                  <a:noFill/>
                </a:uFill>
                <a:latin typeface="Courier New"/>
                <a:ea typeface="Courier New"/>
                <a:cs typeface="Courier New"/>
                <a:sym typeface="Courier New"/>
                <a:hlinkClick r:id="rId5"/>
              </a:rPr>
              <a:t>SELECT</a:t>
            </a:r>
            <a:r>
              <a:rPr lang="tr-TR" sz="1300">
                <a:solidFill>
                  <a:schemeClr val="dk1"/>
                </a:solidFill>
                <a:highlight>
                  <a:srgbClr val="FFFFFF"/>
                </a:highlight>
                <a:latin typeface="Roboto"/>
                <a:ea typeface="Roboto"/>
                <a:cs typeface="Roboto"/>
                <a:sym typeface="Roboto"/>
              </a:rPr>
              <a:t> statement.</a:t>
            </a:r>
            <a:endParaRPr sz="1650">
              <a:solidFill>
                <a:srgbClr val="373A3C"/>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tr-TR" sz="1450">
                <a:solidFill>
                  <a:srgbClr val="373A3C"/>
                </a:solidFill>
                <a:highlight>
                  <a:schemeClr val="lt1"/>
                </a:highlight>
              </a:rPr>
              <a:t>Before we dive into the aggregate functions, we should learn an important concept which is </a:t>
            </a:r>
            <a:r>
              <a:rPr lang="tr-TR">
                <a:solidFill>
                  <a:srgbClr val="FF0000"/>
                </a:solidFill>
                <a:highlight>
                  <a:srgbClr val="F0F0F0"/>
                </a:highlight>
                <a:latin typeface="Courier New"/>
                <a:ea typeface="Courier New"/>
                <a:cs typeface="Courier New"/>
                <a:sym typeface="Courier New"/>
              </a:rPr>
              <a:t>NULL</a:t>
            </a:r>
            <a:r>
              <a:rPr lang="tr-TR" sz="1450">
                <a:solidFill>
                  <a:srgbClr val="373A3C"/>
                </a:solidFill>
                <a:highlight>
                  <a:schemeClr val="lt1"/>
                </a:highlight>
              </a:rPr>
              <a:t>. </a:t>
            </a:r>
            <a:endParaRPr sz="1450">
              <a:solidFill>
                <a:srgbClr val="373A3C"/>
              </a:solidFill>
              <a:highlight>
                <a:schemeClr val="lt1"/>
              </a:highlight>
            </a:endParaRPr>
          </a:p>
          <a:p>
            <a:pPr marL="0" lvl="0" indent="0" algn="l" rtl="0">
              <a:lnSpc>
                <a:spcPct val="115000"/>
              </a:lnSpc>
              <a:spcBef>
                <a:spcPts val="1200"/>
              </a:spcBef>
              <a:spcAft>
                <a:spcPts val="1200"/>
              </a:spcAft>
              <a:buNone/>
            </a:pPr>
            <a:endParaRPr sz="1200">
              <a:solidFill>
                <a:srgbClr val="373A3C"/>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de14e2d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6de14e2d2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373A3C"/>
                </a:solidFill>
                <a:highlight>
                  <a:srgbClr val="FFFFFF"/>
                </a:highlight>
              </a:rPr>
              <a:t>For instance, let's assume that we have a song database and we don't know the writers of some of them. </a:t>
            </a:r>
          </a:p>
          <a:p>
            <a:pPr marL="0" lvl="0" indent="0" algn="l" rtl="0">
              <a:spcBef>
                <a:spcPts val="0"/>
              </a:spcBef>
              <a:spcAft>
                <a:spcPts val="0"/>
              </a:spcAft>
              <a:buNone/>
            </a:pPr>
            <a:r>
              <a:rPr lang="en-US" sz="1200" dirty="0">
                <a:solidFill>
                  <a:srgbClr val="373A3C"/>
                </a:solidFill>
                <a:highlight>
                  <a:srgbClr val="FFFFFF"/>
                </a:highlight>
              </a:rPr>
              <a:t>We don't have that information. So, to store these unknown songwriters in a database table, we must use </a:t>
            </a:r>
            <a:r>
              <a:rPr lang="en-US" sz="1200" dirty="0">
                <a:solidFill>
                  <a:srgbClr val="FF0000"/>
                </a:solidFill>
                <a:highlight>
                  <a:srgbClr val="F0F0F0"/>
                </a:highlight>
                <a:latin typeface="Courier New"/>
                <a:ea typeface="Courier New"/>
                <a:cs typeface="Courier New"/>
                <a:sym typeface="Courier New"/>
              </a:rPr>
              <a:t>NULL</a:t>
            </a:r>
            <a:r>
              <a:rPr lang="en-US" sz="1200" dirty="0">
                <a:solidFill>
                  <a:srgbClr val="373A3C"/>
                </a:solidFill>
                <a:highlight>
                  <a:srgbClr val="FFFFFF"/>
                </a:highlight>
              </a:rPr>
              <a:t>. </a:t>
            </a:r>
          </a:p>
          <a:p>
            <a:pPr marL="0" lvl="0" indent="0" algn="l" rtl="0">
              <a:spcBef>
                <a:spcPts val="0"/>
              </a:spcBef>
              <a:spcAft>
                <a:spcPts val="0"/>
              </a:spcAft>
              <a:buNone/>
            </a:pPr>
            <a:r>
              <a:rPr lang="en-US" sz="1200" dirty="0">
                <a:solidFill>
                  <a:srgbClr val="373A3C"/>
                </a:solidFill>
                <a:highlight>
                  <a:srgbClr val="FFFFFF"/>
                </a:highlight>
              </a:rPr>
              <a:t>If a table has </a:t>
            </a:r>
            <a:r>
              <a:rPr lang="en-US" sz="1200" dirty="0">
                <a:solidFill>
                  <a:srgbClr val="FF0000"/>
                </a:solidFill>
                <a:highlight>
                  <a:srgbClr val="F0F0F0"/>
                </a:highlight>
                <a:latin typeface="Courier New"/>
                <a:ea typeface="Courier New"/>
                <a:cs typeface="Courier New"/>
                <a:sym typeface="Courier New"/>
              </a:rPr>
              <a:t>NULL</a:t>
            </a:r>
            <a:r>
              <a:rPr lang="en-US" sz="1200" dirty="0">
                <a:solidFill>
                  <a:srgbClr val="373A3C"/>
                </a:solidFill>
                <a:highlight>
                  <a:srgbClr val="FFFFFF"/>
                </a:highlight>
              </a:rPr>
              <a:t> value, then it will be displayed as </a:t>
            </a:r>
            <a:r>
              <a:rPr lang="en-US" sz="1200" dirty="0">
                <a:solidFill>
                  <a:srgbClr val="FF0000"/>
                </a:solidFill>
                <a:highlight>
                  <a:srgbClr val="F0F0F0"/>
                </a:highlight>
                <a:latin typeface="Courier New"/>
                <a:ea typeface="Courier New"/>
                <a:cs typeface="Courier New"/>
                <a:sym typeface="Courier New"/>
              </a:rPr>
              <a:t>NULL</a:t>
            </a:r>
            <a:r>
              <a:rPr lang="en-US" sz="1200" dirty="0">
                <a:solidFill>
                  <a:srgbClr val="373A3C"/>
                </a:solidFill>
                <a:highlight>
                  <a:srgbClr val="FFFFFF"/>
                </a:highlight>
              </a:rPr>
              <a:t>.</a:t>
            </a:r>
          </a:p>
          <a:p>
            <a:pPr marL="0" lvl="0" indent="0" algn="l" rtl="0">
              <a:spcBef>
                <a:spcPts val="0"/>
              </a:spcBef>
              <a:spcAft>
                <a:spcPts val="0"/>
              </a:spcAft>
              <a:buNone/>
            </a:pPr>
            <a:endParaRPr lang="en-US" sz="1200" dirty="0">
              <a:solidFill>
                <a:srgbClr val="373A3C"/>
              </a:solidFill>
              <a:highlight>
                <a:srgbClr val="FFFFFF"/>
              </a:highlight>
            </a:endParaRPr>
          </a:p>
          <a:p>
            <a:pPr marL="0" lvl="0" indent="0" algn="l" rtl="0">
              <a:lnSpc>
                <a:spcPct val="115000"/>
              </a:lnSpc>
              <a:spcBef>
                <a:spcPts val="1200"/>
              </a:spcBef>
              <a:spcAft>
                <a:spcPts val="1200"/>
              </a:spcAft>
              <a:buNone/>
            </a:pPr>
            <a:endParaRPr sz="1450" dirty="0">
              <a:solidFill>
                <a:srgbClr val="373A3C"/>
              </a:solidFill>
              <a:highlight>
                <a:srgbClr val="FFFFFF"/>
              </a:highlight>
            </a:endParaRPr>
          </a:p>
        </p:txBody>
      </p:sp>
    </p:spTree>
    <p:extLst>
      <p:ext uri="{BB962C8B-B14F-4D97-AF65-F5344CB8AC3E}">
        <p14:creationId xmlns:p14="http://schemas.microsoft.com/office/powerpoint/2010/main" val="26241938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de14e2d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6de14e2d2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rgbClr val="373A3C"/>
                </a:solidFill>
                <a:highlight>
                  <a:srgbClr val="FFFFFF"/>
                </a:highlight>
              </a:rPr>
              <a:t>It's important to understand what nulls mean and to know how to work with them. They are often ignored in our aggregation functions.</a:t>
            </a:r>
          </a:p>
          <a:p>
            <a:pPr marL="0" lvl="0" indent="0" algn="l" rtl="0">
              <a:lnSpc>
                <a:spcPct val="115000"/>
              </a:lnSpc>
              <a:spcBef>
                <a:spcPts val="1200"/>
              </a:spcBef>
              <a:spcAft>
                <a:spcPts val="0"/>
              </a:spcAft>
              <a:buNone/>
            </a:pPr>
            <a:r>
              <a:rPr lang="en-US" sz="1200" dirty="0">
                <a:solidFill>
                  <a:srgbClr val="373A3C"/>
                </a:solidFill>
                <a:highlight>
                  <a:srgbClr val="FFFFFF"/>
                </a:highlight>
              </a:rPr>
              <a:t>In fact, it is undesirable for the data to be null in the tables, and it is usually tried to get rid of the null expressions in analysis studies.</a:t>
            </a:r>
          </a:p>
          <a:p>
            <a:pPr marL="0" lvl="0" indent="0" algn="l" rtl="0">
              <a:lnSpc>
                <a:spcPct val="115000"/>
              </a:lnSpc>
              <a:spcBef>
                <a:spcPts val="1400"/>
              </a:spcBef>
              <a:spcAft>
                <a:spcPts val="0"/>
              </a:spcAft>
              <a:buClr>
                <a:schemeClr val="dk1"/>
              </a:buClr>
              <a:buSzPts val="1100"/>
              <a:buFont typeface="Arial"/>
              <a:buNone/>
            </a:pPr>
            <a:r>
              <a:rPr lang="en-US" sz="1050" dirty="0">
                <a:solidFill>
                  <a:schemeClr val="dk1"/>
                </a:solidFill>
                <a:highlight>
                  <a:srgbClr val="FFFFFF"/>
                </a:highlight>
                <a:latin typeface="Verdana"/>
                <a:ea typeface="Verdana"/>
                <a:cs typeface="Verdana"/>
                <a:sym typeface="Verdana"/>
              </a:rPr>
              <a:t>A field with a NULL value is a field with no value.</a:t>
            </a:r>
          </a:p>
          <a:p>
            <a:pPr marL="0" lvl="0" indent="0" algn="l" rtl="0">
              <a:lnSpc>
                <a:spcPct val="115000"/>
              </a:lnSpc>
              <a:spcBef>
                <a:spcPts val="1400"/>
              </a:spcBef>
              <a:spcAft>
                <a:spcPts val="0"/>
              </a:spcAft>
              <a:buClr>
                <a:schemeClr val="dk1"/>
              </a:buClr>
              <a:buSzPts val="1100"/>
              <a:buFont typeface="Arial"/>
              <a:buNone/>
            </a:pPr>
            <a:r>
              <a:rPr lang="en-US" sz="1050" dirty="0">
                <a:solidFill>
                  <a:schemeClr val="dk1"/>
                </a:solidFill>
                <a:highlight>
                  <a:srgbClr val="FFFFFF"/>
                </a:highlight>
                <a:latin typeface="Verdana"/>
                <a:ea typeface="Verdana"/>
                <a:cs typeface="Verdana"/>
                <a:sym typeface="Verdana"/>
              </a:rPr>
              <a:t>If a field in a table is optional, it is possible to insert a new record or update a record without adding a value to this field. Then, the field will be saved with a NULL value.</a:t>
            </a:r>
          </a:p>
          <a:p>
            <a:pPr marL="0" lvl="0" indent="0" algn="l" rtl="0">
              <a:lnSpc>
                <a:spcPct val="115000"/>
              </a:lnSpc>
              <a:spcBef>
                <a:spcPts val="1400"/>
              </a:spcBef>
              <a:spcAft>
                <a:spcPts val="0"/>
              </a:spcAft>
              <a:buClr>
                <a:schemeClr val="dk1"/>
              </a:buClr>
              <a:buSzPts val="1100"/>
              <a:buFont typeface="Arial"/>
              <a:buNone/>
            </a:pPr>
            <a:r>
              <a:rPr lang="en-US" sz="1050" dirty="0">
                <a:solidFill>
                  <a:schemeClr val="dk1"/>
                </a:solidFill>
                <a:highlight>
                  <a:srgbClr val="FFFFFF"/>
                </a:highlight>
                <a:latin typeface="Roboto"/>
                <a:ea typeface="Roboto"/>
                <a:cs typeface="Roboto"/>
                <a:sym typeface="Roboto"/>
              </a:rPr>
              <a:t>The following expression returns 0:</a:t>
            </a:r>
            <a:r>
              <a:rPr lang="en-US" sz="1050" dirty="0">
                <a:solidFill>
                  <a:schemeClr val="dk1"/>
                </a:solidFill>
                <a:highlight>
                  <a:srgbClr val="FFFFFF"/>
                </a:highlight>
                <a:latin typeface="Verdana"/>
                <a:ea typeface="Verdana"/>
                <a:cs typeface="Verdana"/>
                <a:sym typeface="Verdana"/>
              </a:rPr>
              <a:t>   NULL = NULL, </a:t>
            </a:r>
            <a:r>
              <a:rPr lang="en-US" sz="1050" dirty="0">
                <a:solidFill>
                  <a:schemeClr val="dk1"/>
                </a:solidFill>
                <a:highlight>
                  <a:srgbClr val="FFFFFF"/>
                </a:highlight>
                <a:latin typeface="Roboto"/>
                <a:ea typeface="Roboto"/>
                <a:cs typeface="Roboto"/>
                <a:sym typeface="Roboto"/>
              </a:rPr>
              <a:t>This is because two unknown information cannot be comparable.</a:t>
            </a:r>
            <a:endParaRPr lang="en-US" sz="1050" dirty="0">
              <a:solidFill>
                <a:schemeClr val="dk1"/>
              </a:solidFill>
              <a:highlight>
                <a:srgbClr val="FFFFFF"/>
              </a:highlight>
              <a:latin typeface="Verdana"/>
              <a:ea typeface="Verdana"/>
              <a:cs typeface="Verdana"/>
              <a:sym typeface="Verdana"/>
            </a:endParaRPr>
          </a:p>
          <a:p>
            <a:pPr marL="0" lvl="0" indent="0" algn="l" rtl="0">
              <a:lnSpc>
                <a:spcPct val="115000"/>
              </a:lnSpc>
              <a:spcBef>
                <a:spcPts val="2900"/>
              </a:spcBef>
              <a:spcAft>
                <a:spcPts val="2900"/>
              </a:spcAft>
              <a:buNone/>
            </a:pPr>
            <a:r>
              <a:rPr lang="en-US" sz="1200" dirty="0">
                <a:solidFill>
                  <a:srgbClr val="373A3C"/>
                </a:solidFill>
                <a:highlight>
                  <a:srgbClr val="FFFFFF"/>
                </a:highlight>
              </a:rPr>
              <a:t>Alright, let's start with </a:t>
            </a:r>
            <a:r>
              <a:rPr lang="en-US" sz="1200" dirty="0">
                <a:solidFill>
                  <a:srgbClr val="FF0000"/>
                </a:solidFill>
                <a:highlight>
                  <a:srgbClr val="F0F0F0"/>
                </a:highlight>
                <a:latin typeface="Courier New"/>
                <a:ea typeface="Courier New"/>
                <a:cs typeface="Courier New"/>
                <a:sym typeface="Courier New"/>
              </a:rPr>
              <a:t>COUNT</a:t>
            </a:r>
            <a:r>
              <a:rPr lang="en-US" sz="1200" dirty="0">
                <a:solidFill>
                  <a:srgbClr val="373A3C"/>
                </a:solidFill>
                <a:highlight>
                  <a:srgbClr val="FFFFFF"/>
                </a:highlight>
              </a:rPr>
              <a:t> function.</a:t>
            </a:r>
          </a:p>
          <a:p>
            <a:pPr marL="0" lvl="0" indent="0" algn="l" rtl="0">
              <a:lnSpc>
                <a:spcPct val="115000"/>
              </a:lnSpc>
              <a:spcBef>
                <a:spcPts val="1200"/>
              </a:spcBef>
              <a:spcAft>
                <a:spcPts val="1200"/>
              </a:spcAft>
              <a:buNone/>
            </a:pPr>
            <a:endParaRPr sz="1450" dirty="0">
              <a:solidFill>
                <a:srgbClr val="373A3C"/>
              </a:solidFill>
              <a:highlight>
                <a:srgbClr val="FFFFFF"/>
              </a:highlight>
            </a:endParaRPr>
          </a:p>
        </p:txBody>
      </p:sp>
    </p:spTree>
    <p:extLst>
      <p:ext uri="{BB962C8B-B14F-4D97-AF65-F5344CB8AC3E}">
        <p14:creationId xmlns:p14="http://schemas.microsoft.com/office/powerpoint/2010/main" val="521519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86417b6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7686417b6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dirty="0" err="1">
                <a:solidFill>
                  <a:srgbClr val="373A3C"/>
                </a:solidFill>
                <a:highlight>
                  <a:srgbClr val="FFFFFF"/>
                </a:highlight>
              </a:rPr>
              <a:t>We</a:t>
            </a:r>
            <a:r>
              <a:rPr lang="tr-TR" sz="1200" dirty="0">
                <a:solidFill>
                  <a:srgbClr val="373A3C"/>
                </a:solidFill>
                <a:highlight>
                  <a:srgbClr val="FFFFFF"/>
                </a:highlight>
              </a:rPr>
              <a:t> </a:t>
            </a:r>
            <a:r>
              <a:rPr lang="tr-TR" sz="1200" dirty="0" err="1">
                <a:solidFill>
                  <a:srgbClr val="373A3C"/>
                </a:solidFill>
                <a:highlight>
                  <a:srgbClr val="FFFFFF"/>
                </a:highlight>
              </a:rPr>
              <a:t>use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COUNT</a:t>
            </a:r>
            <a:r>
              <a:rPr lang="tr-TR" sz="1200" dirty="0">
                <a:solidFill>
                  <a:srgbClr val="373A3C"/>
                </a:solidFill>
                <a:highlight>
                  <a:srgbClr val="FFFFFF"/>
                </a:highlight>
              </a:rPr>
              <a:t> </a:t>
            </a:r>
            <a:r>
              <a:rPr lang="tr-TR" sz="1200" dirty="0" err="1">
                <a:solidFill>
                  <a:srgbClr val="373A3C"/>
                </a:solidFill>
                <a:highlight>
                  <a:srgbClr val="FFFFFF"/>
                </a:highlight>
              </a:rPr>
              <a:t>function</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count</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numbers</a:t>
            </a:r>
            <a:r>
              <a:rPr lang="tr-TR" sz="1200" dirty="0">
                <a:solidFill>
                  <a:srgbClr val="373A3C"/>
                </a:solidFill>
                <a:highlight>
                  <a:srgbClr val="FFFFFF"/>
                </a:highlight>
              </a:rPr>
              <a:t> of </a:t>
            </a:r>
            <a:r>
              <a:rPr lang="tr-TR" sz="1200" dirty="0" err="1">
                <a:solidFill>
                  <a:srgbClr val="373A3C"/>
                </a:solidFill>
                <a:highlight>
                  <a:srgbClr val="FFFFFF"/>
                </a:highlight>
              </a:rPr>
              <a:t>records</a:t>
            </a:r>
            <a:r>
              <a:rPr lang="tr-TR" sz="1200" dirty="0">
                <a:solidFill>
                  <a:srgbClr val="373A3C"/>
                </a:solidFill>
                <a:highlight>
                  <a:srgbClr val="FFFFFF"/>
                </a:highlight>
              </a:rPr>
              <a:t> (</a:t>
            </a:r>
            <a:r>
              <a:rPr lang="tr-TR" sz="1200" dirty="0" err="1">
                <a:solidFill>
                  <a:srgbClr val="373A3C"/>
                </a:solidFill>
                <a:highlight>
                  <a:srgbClr val="FFFFFF"/>
                </a:highlight>
              </a:rPr>
              <a:t>a.k.a</a:t>
            </a:r>
            <a:r>
              <a:rPr lang="tr-TR" sz="1200" dirty="0">
                <a:solidFill>
                  <a:srgbClr val="373A3C"/>
                </a:solidFill>
                <a:highlight>
                  <a:srgbClr val="FFFFFF"/>
                </a:highlight>
              </a:rPr>
              <a:t> </a:t>
            </a:r>
            <a:r>
              <a:rPr lang="tr-TR" sz="1200" dirty="0" err="1">
                <a:solidFill>
                  <a:srgbClr val="373A3C"/>
                </a:solidFill>
                <a:highlight>
                  <a:srgbClr val="FFFFFF"/>
                </a:highlight>
              </a:rPr>
              <a:t>row</a:t>
            </a:r>
            <a:r>
              <a:rPr lang="tr-TR" sz="1200" dirty="0">
                <a:solidFill>
                  <a:srgbClr val="373A3C"/>
                </a:solidFill>
                <a:highlight>
                  <a:srgbClr val="FFFFFF"/>
                </a:highlight>
              </a:rPr>
              <a:t>) in a </a:t>
            </a:r>
            <a:r>
              <a:rPr lang="tr-TR" sz="1200" dirty="0" err="1">
                <a:solidFill>
                  <a:srgbClr val="373A3C"/>
                </a:solidFill>
                <a:highlight>
                  <a:srgbClr val="FFFFFF"/>
                </a:highlight>
              </a:rPr>
              <a:t>table</a:t>
            </a:r>
            <a:r>
              <a:rPr lang="tr-TR" sz="1200" dirty="0">
                <a:solidFill>
                  <a:srgbClr val="373A3C"/>
                </a:solidFill>
                <a:highlight>
                  <a:srgbClr val="FFFFFF"/>
                </a:highlight>
              </a:rPr>
              <a:t>. Here is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syntax</a:t>
            </a:r>
            <a:r>
              <a:rPr lang="tr-TR" sz="1200" dirty="0">
                <a:solidFill>
                  <a:srgbClr val="373A3C"/>
                </a:solidFill>
                <a:highlight>
                  <a:srgbClr val="FFFFFF"/>
                </a:highlight>
              </a:rPr>
              <a:t> of </a:t>
            </a:r>
            <a:r>
              <a:rPr lang="tr-TR" sz="1200" dirty="0" err="1">
                <a:solidFill>
                  <a:srgbClr val="373A3C"/>
                </a:solidFill>
                <a:highlight>
                  <a:srgbClr val="FFFFFF"/>
                </a:highlight>
              </a:rPr>
              <a:t>the</a:t>
            </a:r>
            <a:r>
              <a:rPr lang="tr-TR" sz="1200" dirty="0">
                <a:solidFill>
                  <a:srgbClr val="373A3C"/>
                </a:solidFill>
                <a:highlight>
                  <a:srgbClr val="FFFFFF"/>
                </a:highlight>
              </a:rPr>
              <a:t> COUNT </a:t>
            </a:r>
            <a:r>
              <a:rPr lang="tr-TR" sz="1200" dirty="0" err="1">
                <a:solidFill>
                  <a:srgbClr val="373A3C"/>
                </a:solidFill>
                <a:highlight>
                  <a:srgbClr val="FFFFFF"/>
                </a:highlight>
              </a:rPr>
              <a:t>function</a:t>
            </a:r>
            <a:r>
              <a:rPr lang="tr-TR" sz="1200" dirty="0">
                <a:solidFill>
                  <a:srgbClr val="373A3C"/>
                </a:solidFill>
                <a:highlight>
                  <a:srgbClr val="FFFFFF"/>
                </a:highlight>
              </a:rPr>
              <a:t>:</a:t>
            </a:r>
            <a:endParaRPr sz="1200" dirty="0">
              <a:solidFill>
                <a:srgbClr val="373A3C"/>
              </a:solidFill>
              <a:highlight>
                <a:srgbClr val="FFFFFF"/>
              </a:highlight>
            </a:endParaRPr>
          </a:p>
          <a:p>
            <a:pPr marL="0" lvl="0" indent="0" algn="l" rtl="0">
              <a:lnSpc>
                <a:spcPct val="100000"/>
              </a:lnSpc>
              <a:spcBef>
                <a:spcPts val="0"/>
              </a:spcBef>
              <a:spcAft>
                <a:spcPts val="0"/>
              </a:spcAft>
              <a:buSzPts val="1400"/>
              <a:buNone/>
            </a:pPr>
            <a:endParaRPr sz="120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200" dirty="0" err="1">
                <a:solidFill>
                  <a:srgbClr val="373A3C"/>
                </a:solidFill>
                <a:highlight>
                  <a:srgbClr val="FFFFFF"/>
                </a:highlight>
              </a:rPr>
              <a:t>Use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COUNT</a:t>
            </a:r>
            <a:r>
              <a:rPr lang="tr-TR" sz="1200" dirty="0">
                <a:solidFill>
                  <a:srgbClr val="373A3C"/>
                </a:solidFill>
                <a:highlight>
                  <a:srgbClr val="FFFFFF"/>
                </a:highlight>
              </a:rPr>
              <a:t> </a:t>
            </a:r>
            <a:r>
              <a:rPr lang="tr-TR" sz="1200" dirty="0" err="1">
                <a:solidFill>
                  <a:srgbClr val="373A3C"/>
                </a:solidFill>
                <a:highlight>
                  <a:srgbClr val="FFFFFF"/>
                </a:highlight>
              </a:rPr>
              <a:t>keyword</a:t>
            </a:r>
            <a:r>
              <a:rPr lang="tr-TR" sz="1200" dirty="0">
                <a:solidFill>
                  <a:srgbClr val="373A3C"/>
                </a:solidFill>
                <a:highlight>
                  <a:srgbClr val="FFFFFF"/>
                </a:highlight>
              </a:rPr>
              <a:t> </a:t>
            </a:r>
            <a:r>
              <a:rPr lang="tr-TR" sz="1200" dirty="0" err="1">
                <a:solidFill>
                  <a:srgbClr val="373A3C"/>
                </a:solidFill>
                <a:highlight>
                  <a:srgbClr val="FFFFFF"/>
                </a:highlight>
              </a:rPr>
              <a:t>immediately</a:t>
            </a:r>
            <a:r>
              <a:rPr lang="tr-TR" sz="1200" dirty="0">
                <a:solidFill>
                  <a:srgbClr val="373A3C"/>
                </a:solidFill>
                <a:highlight>
                  <a:srgbClr val="FFFFFF"/>
                </a:highlight>
              </a:rPr>
              <a:t> </a:t>
            </a:r>
            <a:r>
              <a:rPr lang="tr-TR" sz="1200" dirty="0" err="1">
                <a:solidFill>
                  <a:srgbClr val="373A3C"/>
                </a:solidFill>
                <a:highlight>
                  <a:srgbClr val="FFFFFF"/>
                </a:highlight>
              </a:rPr>
              <a:t>after</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SELECT</a:t>
            </a:r>
            <a:r>
              <a:rPr lang="tr-TR" sz="1200" dirty="0">
                <a:solidFill>
                  <a:srgbClr val="373A3C"/>
                </a:solidFill>
                <a:highlight>
                  <a:srgbClr val="FFFFFF"/>
                </a:highlight>
              </a:rPr>
              <a:t> </a:t>
            </a:r>
            <a:r>
              <a:rPr lang="tr-TR" sz="1200" dirty="0" err="1">
                <a:solidFill>
                  <a:srgbClr val="373A3C"/>
                </a:solidFill>
                <a:highlight>
                  <a:srgbClr val="FFFFFF"/>
                </a:highlight>
              </a:rPr>
              <a:t>keyword</a:t>
            </a:r>
            <a:r>
              <a:rPr lang="tr-TR" sz="1200" dirty="0">
                <a:solidFill>
                  <a:srgbClr val="373A3C"/>
                </a:solidFill>
                <a:highlight>
                  <a:srgbClr val="FFFFFF"/>
                </a:highlight>
              </a:rPr>
              <a:t>. </a:t>
            </a:r>
            <a:r>
              <a:rPr lang="tr-TR" sz="1200" dirty="0" err="1">
                <a:solidFill>
                  <a:srgbClr val="373A3C"/>
                </a:solidFill>
                <a:highlight>
                  <a:srgbClr val="FFFFFF"/>
                </a:highlight>
              </a:rPr>
              <a:t>Then</a:t>
            </a:r>
            <a:r>
              <a:rPr lang="tr-TR" sz="1200" dirty="0">
                <a:solidFill>
                  <a:srgbClr val="373A3C"/>
                </a:solidFill>
                <a:highlight>
                  <a:srgbClr val="FFFFFF"/>
                </a:highlight>
              </a:rPr>
              <a:t> </a:t>
            </a:r>
            <a:r>
              <a:rPr lang="tr-TR" sz="1200" dirty="0" err="1">
                <a:solidFill>
                  <a:srgbClr val="373A3C"/>
                </a:solidFill>
                <a:highlight>
                  <a:srgbClr val="FFFFFF"/>
                </a:highlight>
              </a:rPr>
              <a:t>specify</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column</a:t>
            </a:r>
            <a:r>
              <a:rPr lang="tr-TR" sz="1200" dirty="0">
                <a:solidFill>
                  <a:srgbClr val="373A3C"/>
                </a:solidFill>
                <a:highlight>
                  <a:srgbClr val="FFFFFF"/>
                </a:highlight>
              </a:rPr>
              <a:t> on </a:t>
            </a:r>
            <a:r>
              <a:rPr lang="tr-TR" sz="1200" dirty="0" err="1">
                <a:solidFill>
                  <a:srgbClr val="373A3C"/>
                </a:solidFill>
                <a:highlight>
                  <a:srgbClr val="FFFFFF"/>
                </a:highlight>
              </a:rPr>
              <a:t>which</a:t>
            </a:r>
            <a:r>
              <a:rPr lang="tr-TR" sz="1200" dirty="0">
                <a:solidFill>
                  <a:srgbClr val="373A3C"/>
                </a:solidFill>
                <a:highlight>
                  <a:srgbClr val="FFFFFF"/>
                </a:highlight>
              </a:rPr>
              <a:t> </a:t>
            </a:r>
            <a:r>
              <a:rPr lang="tr-TR" sz="1200" dirty="0" err="1">
                <a:solidFill>
                  <a:srgbClr val="373A3C"/>
                </a:solidFill>
                <a:highlight>
                  <a:srgbClr val="FFFFFF"/>
                </a:highlight>
              </a:rPr>
              <a:t>you</a:t>
            </a:r>
            <a:r>
              <a:rPr lang="tr-TR" sz="1200" dirty="0">
                <a:solidFill>
                  <a:srgbClr val="373A3C"/>
                </a:solidFill>
                <a:highlight>
                  <a:srgbClr val="FFFFFF"/>
                </a:highlight>
              </a:rPr>
              <a:t> </a:t>
            </a:r>
            <a:r>
              <a:rPr lang="tr-TR" sz="1200" dirty="0" err="1">
                <a:solidFill>
                  <a:srgbClr val="373A3C"/>
                </a:solidFill>
                <a:highlight>
                  <a:srgbClr val="FFFFFF"/>
                </a:highlight>
              </a:rPr>
              <a:t>want</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operate</a:t>
            </a:r>
            <a:r>
              <a:rPr lang="tr-TR" sz="1200" dirty="0">
                <a:solidFill>
                  <a:srgbClr val="373A3C"/>
                </a:solidFill>
                <a:highlight>
                  <a:srgbClr val="FFFFFF"/>
                </a:highlight>
              </a:rPr>
              <a:t> in </a:t>
            </a:r>
            <a:r>
              <a:rPr lang="tr-TR" sz="1200" dirty="0" err="1">
                <a:solidFill>
                  <a:srgbClr val="373A3C"/>
                </a:solidFill>
                <a:highlight>
                  <a:srgbClr val="FFFFFF"/>
                </a:highlight>
              </a:rPr>
              <a:t>parentheses</a:t>
            </a:r>
            <a:r>
              <a:rPr lang="tr-TR" sz="1200" dirty="0">
                <a:solidFill>
                  <a:srgbClr val="373A3C"/>
                </a:solidFill>
                <a:highlight>
                  <a:srgbClr val="FFFFFF"/>
                </a:highlight>
              </a:rPr>
              <a:t> </a:t>
            </a:r>
            <a:endParaRPr sz="1200" dirty="0">
              <a:solidFill>
                <a:srgbClr val="373A3C"/>
              </a:solidFill>
              <a:highlight>
                <a:srgbClr val="FFFFFF"/>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e14e2d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6de14e2d2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en-US" dirty="0"/>
              <a:t>Select count(*) from employees;</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90cdc2d5a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890cdc2d5a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90cdc2d5a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890cdc2d5a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But </a:t>
            </a:r>
            <a:r>
              <a:rPr lang="tr-TR" dirty="0" err="1"/>
              <a:t>this</a:t>
            </a:r>
            <a:r>
              <a:rPr lang="tr-TR" dirty="0"/>
              <a:t> </a:t>
            </a:r>
            <a:r>
              <a:rPr lang="tr-TR" dirty="0" err="1"/>
              <a:t>way</a:t>
            </a:r>
            <a:r>
              <a:rPr lang="tr-TR" dirty="0"/>
              <a:t> it </a:t>
            </a:r>
            <a:r>
              <a:rPr lang="tr-TR" dirty="0" err="1"/>
              <a:t>counts</a:t>
            </a:r>
            <a:r>
              <a:rPr lang="tr-TR" dirty="0"/>
              <a:t> </a:t>
            </a:r>
            <a:r>
              <a:rPr lang="tr-TR" dirty="0" err="1"/>
              <a:t>everything</a:t>
            </a:r>
            <a:r>
              <a:rPr lang="tr-TR" dirty="0"/>
              <a:t> in </a:t>
            </a:r>
            <a:r>
              <a:rPr lang="tr-TR" dirty="0" err="1"/>
              <a:t>the</a:t>
            </a:r>
            <a:r>
              <a:rPr lang="tr-TR" dirty="0"/>
              <a:t> </a:t>
            </a:r>
            <a:r>
              <a:rPr lang="tr-TR" dirty="0" err="1"/>
              <a:t>column</a:t>
            </a:r>
            <a:r>
              <a:rPr lang="tr-TR" dirty="0"/>
              <a:t>, </a:t>
            </a:r>
            <a:r>
              <a:rPr lang="tr-TR" dirty="0" err="1"/>
              <a:t>even</a:t>
            </a:r>
            <a:r>
              <a:rPr lang="tr-TR" dirty="0"/>
              <a:t> </a:t>
            </a:r>
            <a:r>
              <a:rPr lang="tr-TR" dirty="0" err="1"/>
              <a:t>null</a:t>
            </a:r>
            <a:r>
              <a:rPr lang="tr-TR" dirty="0"/>
              <a:t> data</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select</a:t>
            </a:r>
            <a:r>
              <a:rPr lang="tr-TR" dirty="0"/>
              <a:t> </a:t>
            </a:r>
            <a:r>
              <a:rPr lang="tr-TR" dirty="0" err="1"/>
              <a:t>count</a:t>
            </a:r>
            <a:r>
              <a:rPr lang="tr-TR" dirty="0"/>
              <a:t>(*) </a:t>
            </a:r>
            <a:endParaRPr dirty="0"/>
          </a:p>
          <a:p>
            <a:pPr marL="0" lvl="0" indent="0" algn="l" rtl="0">
              <a:lnSpc>
                <a:spcPct val="100000"/>
              </a:lnSpc>
              <a:spcBef>
                <a:spcPts val="0"/>
              </a:spcBef>
              <a:spcAft>
                <a:spcPts val="0"/>
              </a:spcAft>
              <a:buSzPts val="1400"/>
              <a:buNone/>
            </a:pPr>
            <a:r>
              <a:rPr lang="tr-TR" dirty="0" err="1"/>
              <a:t>from</a:t>
            </a:r>
            <a:r>
              <a:rPr lang="tr-TR" dirty="0"/>
              <a:t> </a:t>
            </a:r>
            <a:r>
              <a:rPr lang="tr-TR" dirty="0" err="1"/>
              <a:t>Tracks</a:t>
            </a:r>
            <a:r>
              <a:rPr lang="tr-TR" dirty="0"/>
              <a:t> →  </a:t>
            </a:r>
            <a:r>
              <a:rPr lang="tr-TR" dirty="0" err="1"/>
              <a:t>returns</a:t>
            </a:r>
            <a:r>
              <a:rPr lang="tr-TR" dirty="0"/>
              <a:t> 3503 </a:t>
            </a:r>
            <a:r>
              <a:rPr lang="tr-TR" dirty="0" err="1"/>
              <a:t>rows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select</a:t>
            </a:r>
            <a:r>
              <a:rPr lang="tr-TR" dirty="0"/>
              <a:t> </a:t>
            </a:r>
            <a:r>
              <a:rPr lang="tr-TR" dirty="0" err="1"/>
              <a:t>count</a:t>
            </a:r>
            <a:r>
              <a:rPr lang="tr-TR" dirty="0"/>
              <a:t>(</a:t>
            </a:r>
            <a:r>
              <a:rPr lang="tr-TR" dirty="0" err="1"/>
              <a:t>composer</a:t>
            </a:r>
            <a:r>
              <a:rPr lang="tr-TR" dirty="0"/>
              <a:t>) </a:t>
            </a:r>
            <a:endParaRPr dirty="0"/>
          </a:p>
          <a:p>
            <a:pPr marL="0" lvl="0" indent="0" algn="l" rtl="0">
              <a:lnSpc>
                <a:spcPct val="100000"/>
              </a:lnSpc>
              <a:spcBef>
                <a:spcPts val="0"/>
              </a:spcBef>
              <a:spcAft>
                <a:spcPts val="0"/>
              </a:spcAft>
              <a:buSzPts val="1400"/>
              <a:buNone/>
            </a:pPr>
            <a:r>
              <a:rPr lang="tr-TR" dirty="0" err="1"/>
              <a:t>from</a:t>
            </a:r>
            <a:r>
              <a:rPr lang="tr-TR" dirty="0"/>
              <a:t> </a:t>
            </a:r>
            <a:r>
              <a:rPr lang="tr-TR" dirty="0" err="1"/>
              <a:t>Tracks</a:t>
            </a:r>
            <a:r>
              <a:rPr lang="tr-TR" dirty="0"/>
              <a:t> --&gt; </a:t>
            </a:r>
            <a:r>
              <a:rPr lang="tr-TR" dirty="0" err="1"/>
              <a:t>returns</a:t>
            </a:r>
            <a:r>
              <a:rPr lang="tr-TR" dirty="0"/>
              <a:t> 2525 </a:t>
            </a:r>
            <a:r>
              <a:rPr lang="tr-TR" dirty="0" err="1"/>
              <a:t>rows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count</a:t>
            </a:r>
            <a:r>
              <a:rPr lang="tr-TR" dirty="0"/>
              <a:t>(.....)  </a:t>
            </a:r>
            <a:r>
              <a:rPr lang="tr-TR" dirty="0" err="1"/>
              <a:t>removes</a:t>
            </a:r>
            <a:r>
              <a:rPr lang="tr-TR" dirty="0"/>
              <a:t> </a:t>
            </a:r>
            <a:r>
              <a:rPr lang="tr-TR" dirty="0" err="1"/>
              <a:t>the</a:t>
            </a:r>
            <a:r>
              <a:rPr lang="tr-TR" dirty="0"/>
              <a:t> </a:t>
            </a:r>
            <a:r>
              <a:rPr lang="tr-TR" dirty="0" err="1"/>
              <a:t>null</a:t>
            </a:r>
            <a:r>
              <a:rPr lang="tr-TR" dirty="0"/>
              <a:t> </a:t>
            </a:r>
            <a:r>
              <a:rPr lang="tr-TR" dirty="0" err="1"/>
              <a:t>ones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if</a:t>
            </a:r>
            <a:r>
              <a:rPr lang="tr-TR" dirty="0"/>
              <a:t> I </a:t>
            </a:r>
            <a:r>
              <a:rPr lang="tr-TR" dirty="0" err="1"/>
              <a:t>want</a:t>
            </a:r>
            <a:r>
              <a:rPr lang="tr-TR" dirty="0"/>
              <a:t> </a:t>
            </a:r>
            <a:r>
              <a:rPr lang="tr-TR" dirty="0" err="1"/>
              <a:t>to</a:t>
            </a:r>
            <a:r>
              <a:rPr lang="tr-TR" dirty="0"/>
              <a:t> </a:t>
            </a:r>
            <a:r>
              <a:rPr lang="tr-TR" dirty="0" err="1"/>
              <a:t>see</a:t>
            </a:r>
            <a:r>
              <a:rPr lang="tr-TR" dirty="0"/>
              <a:t> how </a:t>
            </a:r>
            <a:r>
              <a:rPr lang="tr-TR" dirty="0" err="1"/>
              <a:t>many</a:t>
            </a:r>
            <a:r>
              <a:rPr lang="tr-TR" dirty="0"/>
              <a:t> </a:t>
            </a:r>
            <a:r>
              <a:rPr lang="tr-TR" dirty="0" err="1"/>
              <a:t>values</a:t>
            </a:r>
            <a:r>
              <a:rPr lang="tr-TR" dirty="0"/>
              <a:t> </a:t>
            </a:r>
            <a:r>
              <a:rPr lang="tr-TR" dirty="0" err="1"/>
              <a:t>are</a:t>
            </a:r>
            <a:r>
              <a:rPr lang="tr-TR" dirty="0"/>
              <a:t> </a:t>
            </a:r>
            <a:r>
              <a:rPr lang="tr-TR" dirty="0" err="1"/>
              <a:t>there</a:t>
            </a:r>
            <a:r>
              <a:rPr lang="tr-TR" dirty="0"/>
              <a:t> in </a:t>
            </a:r>
            <a:r>
              <a:rPr lang="tr-TR" dirty="0" err="1"/>
              <a:t>the</a:t>
            </a:r>
            <a:r>
              <a:rPr lang="tr-TR" dirty="0"/>
              <a:t> </a:t>
            </a:r>
            <a:r>
              <a:rPr lang="tr-TR" dirty="0" err="1"/>
              <a:t>composer</a:t>
            </a:r>
            <a:r>
              <a:rPr lang="tr-TR" dirty="0"/>
              <a:t> </a:t>
            </a:r>
            <a:r>
              <a:rPr lang="tr-TR" dirty="0" err="1"/>
              <a:t>field</a:t>
            </a:r>
            <a:r>
              <a:rPr lang="tr-TR" dirty="0"/>
              <a:t>, </a:t>
            </a:r>
            <a:r>
              <a:rPr lang="tr-TR" dirty="0" err="1"/>
              <a:t>use</a:t>
            </a:r>
            <a:r>
              <a:rPr lang="tr-TR" dirty="0"/>
              <a:t> </a:t>
            </a:r>
            <a:r>
              <a:rPr lang="tr-TR" dirty="0" err="1"/>
              <a:t>this</a:t>
            </a:r>
            <a:r>
              <a:rPr lang="tr-TR" dirty="0"/>
              <a:t> </a:t>
            </a:r>
            <a:r>
              <a:rPr lang="tr-TR" dirty="0" err="1"/>
              <a:t>one</a:t>
            </a:r>
            <a:endParaRPr dirty="0"/>
          </a:p>
          <a:p>
            <a:pPr marL="0" lvl="0" indent="0" algn="l" rtl="0">
              <a:lnSpc>
                <a:spcPct val="100000"/>
              </a:lnSpc>
              <a:spcBef>
                <a:spcPts val="0"/>
              </a:spcBef>
              <a:spcAft>
                <a:spcPts val="0"/>
              </a:spcAft>
              <a:buSzPts val="1400"/>
              <a:buNone/>
            </a:pPr>
            <a:endParaRPr dirty="0"/>
          </a:p>
          <a:p>
            <a:pPr marL="0" lvl="0" indent="0" algn="l" rtl="0">
              <a:spcBef>
                <a:spcPts val="0"/>
              </a:spcBef>
              <a:spcAft>
                <a:spcPts val="0"/>
              </a:spcAft>
              <a:buClr>
                <a:schemeClr val="dk1"/>
              </a:buClr>
              <a:buSzPts val="1400"/>
              <a:buFont typeface="Arial"/>
              <a:buNone/>
            </a:pPr>
            <a:r>
              <a:rPr lang="tr-TR" dirty="0" err="1">
                <a:solidFill>
                  <a:schemeClr val="dk1"/>
                </a:solidFill>
              </a:rPr>
              <a:t>select</a:t>
            </a:r>
            <a:r>
              <a:rPr lang="tr-TR" dirty="0">
                <a:solidFill>
                  <a:schemeClr val="dk1"/>
                </a:solidFill>
              </a:rPr>
              <a:t> </a:t>
            </a:r>
            <a:r>
              <a:rPr lang="tr-TR" dirty="0" err="1">
                <a:solidFill>
                  <a:schemeClr val="dk1"/>
                </a:solidFill>
              </a:rPr>
              <a:t>count</a:t>
            </a:r>
            <a:r>
              <a:rPr lang="tr-TR" dirty="0">
                <a:solidFill>
                  <a:schemeClr val="dk1"/>
                </a:solidFill>
              </a:rPr>
              <a:t>(*) </a:t>
            </a:r>
            <a:endParaRPr dirty="0">
              <a:solidFill>
                <a:schemeClr val="dk1"/>
              </a:solidFill>
            </a:endParaRPr>
          </a:p>
          <a:p>
            <a:pPr marL="0" lvl="0" indent="0" algn="l" rtl="0">
              <a:spcBef>
                <a:spcPts val="0"/>
              </a:spcBef>
              <a:spcAft>
                <a:spcPts val="0"/>
              </a:spcAft>
              <a:buSzPts val="1400"/>
              <a:buNone/>
            </a:pPr>
            <a:r>
              <a:rPr lang="tr-TR" dirty="0" err="1">
                <a:solidFill>
                  <a:schemeClr val="dk1"/>
                </a:solidFill>
              </a:rPr>
              <a:t>from</a:t>
            </a:r>
            <a:r>
              <a:rPr lang="tr-TR" dirty="0">
                <a:solidFill>
                  <a:schemeClr val="dk1"/>
                </a:solidFill>
              </a:rPr>
              <a:t> </a:t>
            </a:r>
            <a:r>
              <a:rPr lang="tr-TR" dirty="0" err="1">
                <a:solidFill>
                  <a:schemeClr val="dk1"/>
                </a:solidFill>
              </a:rPr>
              <a:t>Tracks</a:t>
            </a:r>
            <a:r>
              <a:rPr lang="tr-TR" dirty="0">
                <a:solidFill>
                  <a:schemeClr val="dk1"/>
                </a:solidFill>
              </a:rPr>
              <a:t> </a:t>
            </a:r>
            <a:endParaRPr dirty="0">
              <a:solidFill>
                <a:schemeClr val="dk1"/>
              </a:solidFill>
            </a:endParaRPr>
          </a:p>
          <a:p>
            <a:pPr marL="0" lvl="0" indent="0" algn="l" rtl="0">
              <a:spcBef>
                <a:spcPts val="0"/>
              </a:spcBef>
              <a:spcAft>
                <a:spcPts val="0"/>
              </a:spcAft>
              <a:buSzPts val="1400"/>
              <a:buNone/>
            </a:pPr>
            <a:r>
              <a:rPr lang="tr-TR" dirty="0" err="1">
                <a:solidFill>
                  <a:schemeClr val="dk1"/>
                </a:solidFill>
              </a:rPr>
              <a:t>where</a:t>
            </a:r>
            <a:r>
              <a:rPr lang="tr-TR" dirty="0">
                <a:solidFill>
                  <a:schemeClr val="dk1"/>
                </a:solidFill>
              </a:rPr>
              <a:t> </a:t>
            </a:r>
            <a:r>
              <a:rPr lang="tr-TR" dirty="0" err="1">
                <a:solidFill>
                  <a:schemeClr val="dk1"/>
                </a:solidFill>
              </a:rPr>
              <a:t>composer</a:t>
            </a:r>
            <a:r>
              <a:rPr lang="tr-TR" dirty="0">
                <a:solidFill>
                  <a:schemeClr val="dk1"/>
                </a:solidFill>
              </a:rPr>
              <a:t> is </a:t>
            </a:r>
            <a:r>
              <a:rPr lang="tr-TR" dirty="0" err="1">
                <a:solidFill>
                  <a:schemeClr val="dk1"/>
                </a:solidFill>
              </a:rPr>
              <a:t>null</a:t>
            </a:r>
            <a:r>
              <a:rPr lang="tr-TR" dirty="0">
                <a:solidFill>
                  <a:schemeClr val="dk1"/>
                </a:solidFill>
              </a:rPr>
              <a:t> </a:t>
            </a:r>
            <a:r>
              <a:rPr lang="tr-TR" dirty="0">
                <a:solidFill>
                  <a:srgbClr val="3A3F50"/>
                </a:solidFill>
              </a:rPr>
              <a:t>--&gt; </a:t>
            </a:r>
            <a:r>
              <a:rPr lang="tr-TR" dirty="0" err="1">
                <a:solidFill>
                  <a:srgbClr val="3A3F50"/>
                </a:solidFill>
              </a:rPr>
              <a:t>number</a:t>
            </a:r>
            <a:r>
              <a:rPr lang="tr-TR" dirty="0">
                <a:solidFill>
                  <a:srgbClr val="3A3F50"/>
                </a:solidFill>
              </a:rPr>
              <a:t> of </a:t>
            </a:r>
            <a:r>
              <a:rPr lang="tr-TR" dirty="0" err="1">
                <a:solidFill>
                  <a:srgbClr val="3A3F50"/>
                </a:solidFill>
              </a:rPr>
              <a:t>null</a:t>
            </a:r>
            <a:r>
              <a:rPr lang="tr-TR" dirty="0">
                <a:solidFill>
                  <a:srgbClr val="3A3F50"/>
                </a:solidFill>
              </a:rPr>
              <a:t> </a:t>
            </a:r>
            <a:r>
              <a:rPr lang="tr-TR" dirty="0" err="1">
                <a:solidFill>
                  <a:srgbClr val="3A3F50"/>
                </a:solidFill>
              </a:rPr>
              <a:t>values</a:t>
            </a:r>
            <a:r>
              <a:rPr lang="tr-TR" dirty="0">
                <a:solidFill>
                  <a:srgbClr val="3A3F50"/>
                </a:solidFill>
              </a:rPr>
              <a:t> in </a:t>
            </a:r>
            <a:r>
              <a:rPr lang="tr-TR" dirty="0" err="1">
                <a:solidFill>
                  <a:srgbClr val="3A3F50"/>
                </a:solidFill>
              </a:rPr>
              <a:t>composer</a:t>
            </a:r>
            <a:r>
              <a:rPr lang="tr-TR" dirty="0">
                <a:solidFill>
                  <a:srgbClr val="3A3F50"/>
                </a:solidFill>
              </a:rPr>
              <a:t> </a:t>
            </a:r>
            <a:r>
              <a:rPr lang="tr-TR" dirty="0" err="1">
                <a:solidFill>
                  <a:srgbClr val="3A3F50"/>
                </a:solidFill>
              </a:rPr>
              <a:t>column</a:t>
            </a:r>
            <a:r>
              <a:rPr lang="tr-TR" dirty="0">
                <a:solidFill>
                  <a:srgbClr val="3A3F50"/>
                </a:solidFill>
              </a:rPr>
              <a:t>--978</a:t>
            </a:r>
            <a:endParaRPr dirty="0">
              <a:solidFill>
                <a:srgbClr val="3A3F50"/>
              </a:solidFill>
            </a:endParaRPr>
          </a:p>
          <a:p>
            <a:pPr marL="0" lvl="0" indent="0" algn="l" rtl="0">
              <a:spcBef>
                <a:spcPts val="0"/>
              </a:spcBef>
              <a:spcAft>
                <a:spcPts val="0"/>
              </a:spcAft>
              <a:buSzPts val="1400"/>
              <a:buNone/>
            </a:pPr>
            <a:r>
              <a:rPr lang="tr-TR" dirty="0">
                <a:solidFill>
                  <a:schemeClr val="dk1"/>
                </a:solidFill>
              </a:rPr>
              <a:t>(</a:t>
            </a:r>
            <a:r>
              <a:rPr lang="tr-TR" dirty="0" err="1">
                <a:solidFill>
                  <a:schemeClr val="dk1"/>
                </a:solidFill>
              </a:rPr>
              <a:t>where</a:t>
            </a:r>
            <a:r>
              <a:rPr lang="tr-TR" dirty="0">
                <a:solidFill>
                  <a:schemeClr val="dk1"/>
                </a:solidFill>
              </a:rPr>
              <a:t> </a:t>
            </a:r>
            <a:r>
              <a:rPr lang="tr-TR" dirty="0" err="1">
                <a:solidFill>
                  <a:schemeClr val="dk1"/>
                </a:solidFill>
              </a:rPr>
              <a:t>composer</a:t>
            </a:r>
            <a:r>
              <a:rPr lang="tr-TR" dirty="0">
                <a:solidFill>
                  <a:schemeClr val="dk1"/>
                </a:solidFill>
              </a:rPr>
              <a:t> = </a:t>
            </a:r>
            <a:r>
              <a:rPr lang="tr-TR" dirty="0" err="1">
                <a:solidFill>
                  <a:schemeClr val="dk1"/>
                </a:solidFill>
              </a:rPr>
              <a:t>null</a:t>
            </a:r>
            <a:r>
              <a:rPr lang="tr-TR" dirty="0">
                <a:solidFill>
                  <a:schemeClr val="dk1"/>
                </a:solidFill>
              </a:rPr>
              <a:t> --not </a:t>
            </a:r>
            <a:r>
              <a:rPr lang="tr-TR" dirty="0" err="1">
                <a:solidFill>
                  <a:schemeClr val="dk1"/>
                </a:solidFill>
              </a:rPr>
              <a:t>works</a:t>
            </a:r>
            <a:r>
              <a:rPr lang="tr-TR" dirty="0">
                <a:solidFill>
                  <a:schemeClr val="dk1"/>
                </a:solidFill>
              </a:rPr>
              <a:t> </a:t>
            </a:r>
            <a:r>
              <a:rPr lang="tr-TR" dirty="0" err="1">
                <a:solidFill>
                  <a:schemeClr val="dk1"/>
                </a:solidFill>
              </a:rPr>
              <a:t>like</a:t>
            </a:r>
            <a:r>
              <a:rPr lang="tr-TR" dirty="0">
                <a:solidFill>
                  <a:schemeClr val="dk1"/>
                </a:solidFill>
              </a:rPr>
              <a:t> </a:t>
            </a:r>
            <a:r>
              <a:rPr lang="tr-TR" dirty="0" err="1">
                <a:solidFill>
                  <a:schemeClr val="dk1"/>
                </a:solidFill>
              </a:rPr>
              <a:t>that</a:t>
            </a:r>
            <a:r>
              <a:rPr lang="tr-TR" dirty="0">
                <a:solidFill>
                  <a:schemeClr val="dk1"/>
                </a:solidFill>
              </a:rPr>
              <a:t>)</a:t>
            </a:r>
            <a:endParaRPr dirty="0">
              <a:solidFill>
                <a:schemeClr val="dk1"/>
              </a:solidFill>
            </a:endParaRPr>
          </a:p>
          <a:p>
            <a:pPr marL="0" lvl="0" indent="0" algn="l" rtl="0">
              <a:spcBef>
                <a:spcPts val="0"/>
              </a:spcBef>
              <a:spcAft>
                <a:spcPts val="0"/>
              </a:spcAft>
              <a:buSzPts val="1400"/>
              <a:buNone/>
            </a:pPr>
            <a:endParaRPr dirty="0">
              <a:solidFill>
                <a:srgbClr val="3A3F50"/>
              </a:solidFill>
            </a:endParaRPr>
          </a:p>
          <a:p>
            <a:pPr marL="0" lvl="0" indent="0" algn="l" rtl="0">
              <a:spcBef>
                <a:spcPts val="0"/>
              </a:spcBef>
              <a:spcAft>
                <a:spcPts val="0"/>
              </a:spcAft>
              <a:buSzPts val="1400"/>
              <a:buNone/>
            </a:pPr>
            <a:endParaRPr dirty="0">
              <a:solidFill>
                <a:srgbClr val="3A3F50"/>
              </a:solidFill>
            </a:endParaRPr>
          </a:p>
          <a:p>
            <a:pPr marL="0" lvl="0" indent="0" algn="l" rtl="0">
              <a:spcBef>
                <a:spcPts val="0"/>
              </a:spcBef>
              <a:spcAft>
                <a:spcPts val="0"/>
              </a:spcAft>
              <a:buSzPts val="1400"/>
              <a:buNone/>
            </a:pPr>
            <a:endParaRPr dirty="0">
              <a:solidFill>
                <a:srgbClr val="3A3F50"/>
              </a:solidFill>
            </a:endParaRPr>
          </a:p>
          <a:p>
            <a:pPr marL="0" lvl="0" indent="0" algn="l" rtl="0">
              <a:spcBef>
                <a:spcPts val="0"/>
              </a:spcBef>
              <a:spcAft>
                <a:spcPts val="0"/>
              </a:spcAft>
              <a:buSzPts val="1400"/>
              <a:buNone/>
            </a:pPr>
            <a:r>
              <a:rPr lang="tr-TR" dirty="0" err="1">
                <a:solidFill>
                  <a:srgbClr val="3A3F50"/>
                </a:solidFill>
              </a:rPr>
              <a:t>select</a:t>
            </a:r>
            <a:r>
              <a:rPr lang="tr-TR" dirty="0">
                <a:solidFill>
                  <a:srgbClr val="3A3F50"/>
                </a:solidFill>
              </a:rPr>
              <a:t> </a:t>
            </a:r>
            <a:r>
              <a:rPr lang="tr-TR" dirty="0" err="1">
                <a:solidFill>
                  <a:srgbClr val="3A3F50"/>
                </a:solidFill>
              </a:rPr>
              <a:t>count</a:t>
            </a:r>
            <a:r>
              <a:rPr lang="tr-TR" dirty="0">
                <a:solidFill>
                  <a:srgbClr val="3A3F50"/>
                </a:solidFill>
              </a:rPr>
              <a:t>(*) </a:t>
            </a:r>
            <a:endParaRPr dirty="0">
              <a:solidFill>
                <a:srgbClr val="3A3F50"/>
              </a:solidFill>
            </a:endParaRPr>
          </a:p>
          <a:p>
            <a:pPr marL="0" lvl="0" indent="0" algn="l" rtl="0">
              <a:spcBef>
                <a:spcPts val="0"/>
              </a:spcBef>
              <a:spcAft>
                <a:spcPts val="0"/>
              </a:spcAft>
              <a:buSzPts val="1400"/>
              <a:buNone/>
            </a:pPr>
            <a:r>
              <a:rPr lang="tr-TR" dirty="0" err="1">
                <a:solidFill>
                  <a:srgbClr val="3A3F50"/>
                </a:solidFill>
              </a:rPr>
              <a:t>from</a:t>
            </a:r>
            <a:r>
              <a:rPr lang="tr-TR" dirty="0">
                <a:solidFill>
                  <a:srgbClr val="3A3F50"/>
                </a:solidFill>
              </a:rPr>
              <a:t> </a:t>
            </a:r>
            <a:r>
              <a:rPr lang="tr-TR" dirty="0" err="1">
                <a:solidFill>
                  <a:srgbClr val="3A3F50"/>
                </a:solidFill>
              </a:rPr>
              <a:t>Tracks</a:t>
            </a:r>
            <a:r>
              <a:rPr lang="tr-TR" dirty="0">
                <a:solidFill>
                  <a:srgbClr val="3A3F50"/>
                </a:solidFill>
              </a:rPr>
              <a:t> </a:t>
            </a:r>
            <a:endParaRPr dirty="0">
              <a:solidFill>
                <a:srgbClr val="3A3F50"/>
              </a:solidFill>
            </a:endParaRPr>
          </a:p>
          <a:p>
            <a:pPr marL="0" lvl="0" indent="0" algn="l" rtl="0">
              <a:spcBef>
                <a:spcPts val="0"/>
              </a:spcBef>
              <a:spcAft>
                <a:spcPts val="0"/>
              </a:spcAft>
              <a:buSzPts val="1400"/>
              <a:buNone/>
            </a:pPr>
            <a:r>
              <a:rPr lang="tr-TR" dirty="0" err="1">
                <a:solidFill>
                  <a:srgbClr val="3A3F50"/>
                </a:solidFill>
              </a:rPr>
              <a:t>where</a:t>
            </a:r>
            <a:r>
              <a:rPr lang="tr-TR" dirty="0">
                <a:solidFill>
                  <a:srgbClr val="3A3F50"/>
                </a:solidFill>
              </a:rPr>
              <a:t> </a:t>
            </a:r>
            <a:r>
              <a:rPr lang="tr-TR" dirty="0" err="1">
                <a:solidFill>
                  <a:srgbClr val="3A3F50"/>
                </a:solidFill>
              </a:rPr>
              <a:t>composer</a:t>
            </a:r>
            <a:r>
              <a:rPr lang="tr-TR" dirty="0">
                <a:solidFill>
                  <a:srgbClr val="3A3F50"/>
                </a:solidFill>
              </a:rPr>
              <a:t> is not </a:t>
            </a:r>
            <a:r>
              <a:rPr lang="tr-TR" dirty="0" err="1">
                <a:solidFill>
                  <a:srgbClr val="3A3F50"/>
                </a:solidFill>
              </a:rPr>
              <a:t>null</a:t>
            </a:r>
            <a:r>
              <a:rPr lang="tr-TR" dirty="0">
                <a:solidFill>
                  <a:srgbClr val="3A3F50"/>
                </a:solidFill>
              </a:rPr>
              <a:t> --&gt; </a:t>
            </a:r>
            <a:r>
              <a:rPr lang="tr-TR" dirty="0" err="1">
                <a:solidFill>
                  <a:srgbClr val="3A3F50"/>
                </a:solidFill>
              </a:rPr>
              <a:t>number</a:t>
            </a:r>
            <a:r>
              <a:rPr lang="tr-TR" dirty="0">
                <a:solidFill>
                  <a:srgbClr val="3A3F50"/>
                </a:solidFill>
              </a:rPr>
              <a:t> of not </a:t>
            </a:r>
            <a:r>
              <a:rPr lang="tr-TR" dirty="0" err="1">
                <a:solidFill>
                  <a:srgbClr val="3A3F50"/>
                </a:solidFill>
              </a:rPr>
              <a:t>null</a:t>
            </a:r>
            <a:r>
              <a:rPr lang="tr-TR" dirty="0">
                <a:solidFill>
                  <a:srgbClr val="3A3F50"/>
                </a:solidFill>
              </a:rPr>
              <a:t> </a:t>
            </a:r>
            <a:r>
              <a:rPr lang="tr-TR" dirty="0" err="1">
                <a:solidFill>
                  <a:srgbClr val="3A3F50"/>
                </a:solidFill>
              </a:rPr>
              <a:t>values</a:t>
            </a:r>
            <a:r>
              <a:rPr lang="tr-TR" dirty="0">
                <a:solidFill>
                  <a:srgbClr val="3A3F50"/>
                </a:solidFill>
              </a:rPr>
              <a:t> in </a:t>
            </a:r>
            <a:r>
              <a:rPr lang="tr-TR" dirty="0" err="1">
                <a:solidFill>
                  <a:srgbClr val="3A3F50"/>
                </a:solidFill>
              </a:rPr>
              <a:t>composer</a:t>
            </a:r>
            <a:r>
              <a:rPr lang="tr-TR" dirty="0">
                <a:solidFill>
                  <a:srgbClr val="3A3F50"/>
                </a:solidFill>
              </a:rPr>
              <a:t> </a:t>
            </a:r>
            <a:r>
              <a:rPr lang="tr-TR" dirty="0" err="1">
                <a:solidFill>
                  <a:srgbClr val="3A3F50"/>
                </a:solidFill>
              </a:rPr>
              <a:t>column</a:t>
            </a:r>
            <a:r>
              <a:rPr lang="tr-TR" dirty="0">
                <a:solidFill>
                  <a:srgbClr val="3A3F50"/>
                </a:solidFill>
              </a:rPr>
              <a:t> --2528</a:t>
            </a:r>
            <a:endParaRPr dirty="0">
              <a:solidFill>
                <a:srgbClr val="3A3F50"/>
              </a:solidFill>
            </a:endParaRPr>
          </a:p>
          <a:p>
            <a:pPr marL="0" lvl="0" indent="0" algn="l" rtl="0">
              <a:spcBef>
                <a:spcPts val="0"/>
              </a:spcBef>
              <a:spcAft>
                <a:spcPts val="0"/>
              </a:spcAft>
              <a:buSzPts val="1400"/>
              <a:buNone/>
            </a:pPr>
            <a:endParaRPr dirty="0">
              <a:solidFill>
                <a:srgbClr val="3A3F50"/>
              </a:solidFill>
            </a:endParaRPr>
          </a:p>
          <a:p>
            <a:pPr marL="0" lvl="0" indent="0" algn="l" rtl="0">
              <a:spcBef>
                <a:spcPts val="0"/>
              </a:spcBef>
              <a:spcAft>
                <a:spcPts val="0"/>
              </a:spcAft>
              <a:buSzPts val="1400"/>
              <a:buNone/>
            </a:pPr>
            <a:endParaRPr dirty="0">
              <a:solidFill>
                <a:schemeClr val="dk1"/>
              </a:solidFil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90cdc2d5a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890cdc2d5a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a:solidFill>
                  <a:srgbClr val="333333"/>
                </a:solidFill>
                <a:highlight>
                  <a:srgbClr val="FFFFFF"/>
                </a:highlight>
              </a:rPr>
              <a:t>ALIASES can be used to create a temporary name for columns or tables.</a:t>
            </a:r>
            <a:endParaRPr sz="1200">
              <a:solidFill>
                <a:srgbClr val="333333"/>
              </a:solidFill>
              <a:highlight>
                <a:srgbClr val="FFFFFF"/>
              </a:highlight>
            </a:endParaRPr>
          </a:p>
          <a:p>
            <a:pPr marL="457200" lvl="0" indent="-304800" algn="l" rtl="0">
              <a:lnSpc>
                <a:spcPct val="115000"/>
              </a:lnSpc>
              <a:spcBef>
                <a:spcPts val="800"/>
              </a:spcBef>
              <a:spcAft>
                <a:spcPts val="0"/>
              </a:spcAft>
              <a:buClr>
                <a:srgbClr val="333333"/>
              </a:buClr>
              <a:buSzPts val="1200"/>
              <a:buChar char="●"/>
            </a:pPr>
            <a:r>
              <a:rPr lang="tr-TR" sz="1200">
                <a:solidFill>
                  <a:srgbClr val="333333"/>
                </a:solidFill>
                <a:highlight>
                  <a:srgbClr val="FFFFFF"/>
                </a:highlight>
              </a:rPr>
              <a:t>COLUMN ALIASES are used to make column headings in your result set easier to read.</a:t>
            </a: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tr-TR" sz="1200">
                <a:solidFill>
                  <a:srgbClr val="333333"/>
                </a:solidFill>
                <a:highlight>
                  <a:srgbClr val="FFFFFF"/>
                </a:highlight>
              </a:rPr>
              <a:t>TABLE ALIASES are used to shorten your SQL to make it easier to read or when you are performing join tables </a:t>
            </a:r>
            <a:endParaRPr sz="1200">
              <a:solidFill>
                <a:srgbClr val="333333"/>
              </a:solidFill>
              <a:highlight>
                <a:srgbClr val="FFFFFF"/>
              </a:highlight>
            </a:endParaRPr>
          </a:p>
          <a:p>
            <a:pPr marL="457200" lvl="0" indent="0" algn="l" rtl="0">
              <a:lnSpc>
                <a:spcPct val="115000"/>
              </a:lnSpc>
              <a:spcBef>
                <a:spcPts val="800"/>
              </a:spcBef>
              <a:spcAft>
                <a:spcPts val="800"/>
              </a:spcAft>
              <a:buNone/>
            </a:pPr>
            <a:endParaRPr sz="1200">
              <a:solidFill>
                <a:srgbClr val="333333"/>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90cdc2d5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890cdc2d5a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endParaRPr sz="1200">
              <a:solidFill>
                <a:srgbClr val="333333"/>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23850" algn="l" defTabSz="914400" rtl="0" eaLnBrk="1" fontAlgn="auto" latinLnBrk="0" hangingPunct="1">
              <a:lnSpc>
                <a:spcPct val="100000"/>
              </a:lnSpc>
              <a:spcBef>
                <a:spcPts val="0"/>
              </a:spcBef>
              <a:spcAft>
                <a:spcPts val="0"/>
              </a:spcAft>
              <a:buClr>
                <a:srgbClr val="000000"/>
              </a:buClr>
              <a:buSzPts val="1500"/>
              <a:buFont typeface="Raleway Medium"/>
              <a:buChar char="●"/>
              <a:tabLst/>
              <a:defRPr/>
            </a:pPr>
            <a:r>
              <a:rPr lang="tr-TR" sz="1100" b="0" i="0" u="none" strike="noStrike" cap="none" dirty="0">
                <a:solidFill>
                  <a:srgbClr val="741B47"/>
                </a:solidFill>
                <a:latin typeface="Raleway Medium"/>
                <a:ea typeface="Raleway Medium"/>
                <a:cs typeface="Raleway Medium"/>
                <a:sym typeface="Raleway Medium"/>
              </a:rPr>
              <a:t>Basic </a:t>
            </a:r>
            <a:r>
              <a:rPr lang="tr-TR" sz="1100" b="0" i="0" u="none" strike="noStrike" cap="none" dirty="0" err="1">
                <a:solidFill>
                  <a:srgbClr val="741B47"/>
                </a:solidFill>
                <a:latin typeface="Raleway Medium"/>
                <a:ea typeface="Raleway Medium"/>
                <a:cs typeface="Raleway Medium"/>
                <a:sym typeface="Raleway Medium"/>
              </a:rPr>
              <a:t>Syntax</a:t>
            </a:r>
            <a:endParaRPr lang="tr-TR" sz="1400" b="0" i="0" u="none" strike="noStrike" cap="none" dirty="0">
              <a:solidFill>
                <a:srgbClr val="419ED3"/>
              </a:solidFill>
              <a:latin typeface="Raleway SemiBold"/>
              <a:ea typeface="Raleway SemiBold"/>
              <a:cs typeface="Raleway SemiBold"/>
              <a:sym typeface="Raleway SemiBold"/>
            </a:endParaRPr>
          </a:p>
          <a:p>
            <a:pPr marL="457200" lvl="0" indent="-323850" algn="l" rtl="0">
              <a:spcBef>
                <a:spcPts val="0"/>
              </a:spcBef>
              <a:spcAft>
                <a:spcPts val="0"/>
              </a:spcAft>
              <a:buSzPts val="1500"/>
              <a:buFont typeface="Raleway Medium"/>
              <a:buChar char="●"/>
            </a:pPr>
            <a:endParaRPr lang="tr-TR" sz="1100" dirty="0">
              <a:solidFill>
                <a:srgbClr val="373A3C"/>
              </a:solidFill>
              <a:latin typeface="Raleway Medium"/>
              <a:ea typeface="Raleway Medium"/>
              <a:cs typeface="Raleway Medium"/>
              <a:sym typeface="Raleway Medium"/>
            </a:endParaRPr>
          </a:p>
          <a:p>
            <a:pPr marL="457200" lvl="0" indent="-323850" algn="l" rtl="0">
              <a:spcBef>
                <a:spcPts val="0"/>
              </a:spcBef>
              <a:spcAft>
                <a:spcPts val="0"/>
              </a:spcAft>
              <a:buSzPts val="1500"/>
              <a:buFont typeface="Raleway Medium"/>
              <a:buChar char="●"/>
            </a:pPr>
            <a:r>
              <a:rPr lang="en-US" sz="1100" dirty="0">
                <a:solidFill>
                  <a:srgbClr val="373A3C"/>
                </a:solidFill>
                <a:latin typeface="Raleway Medium"/>
                <a:ea typeface="Raleway Medium"/>
                <a:cs typeface="Raleway Medium"/>
                <a:sym typeface="Raleway Medium"/>
              </a:rPr>
              <a:t> SQL statements start with a keyword like </a:t>
            </a:r>
            <a:r>
              <a:rPr lang="en-US" sz="1100" dirty="0">
                <a:solidFill>
                  <a:srgbClr val="CC4125"/>
                </a:solidFill>
                <a:latin typeface="Raleway Medium"/>
                <a:ea typeface="Raleway Medium"/>
                <a:cs typeface="Raleway Medium"/>
                <a:sym typeface="Raleway Medium"/>
              </a:rPr>
              <a:t>SELECT, INSERT, UPDATE, DELETE</a:t>
            </a:r>
            <a:r>
              <a:rPr lang="en-US" sz="1100" dirty="0">
                <a:solidFill>
                  <a:srgbClr val="373A3C"/>
                </a:solidFill>
                <a:latin typeface="Raleway Medium"/>
                <a:ea typeface="Raleway Medium"/>
                <a:cs typeface="Raleway Medium"/>
                <a:sym typeface="Raleway Medium"/>
              </a:rPr>
              <a:t>, etc. and all the statements end with a semicolon (;).</a:t>
            </a:r>
            <a:endParaRPr lang="en-US" sz="1100" dirty="0"/>
          </a:p>
          <a:p>
            <a:pPr marL="457200" lvl="0" indent="-323850" algn="l" rtl="0">
              <a:spcBef>
                <a:spcPts val="0"/>
              </a:spcBef>
              <a:spcAft>
                <a:spcPts val="0"/>
              </a:spcAft>
              <a:buClr>
                <a:srgbClr val="373A3C"/>
              </a:buClr>
              <a:buSzPts val="1500"/>
              <a:buFont typeface="Raleway Medium"/>
              <a:buChar char="●"/>
            </a:pPr>
            <a:r>
              <a:rPr lang="en-US" sz="1100" dirty="0">
                <a:solidFill>
                  <a:srgbClr val="373A3C"/>
                </a:solidFill>
                <a:latin typeface="Raleway Medium"/>
                <a:ea typeface="Raleway Medium"/>
                <a:cs typeface="Raleway Medium"/>
                <a:sym typeface="Raleway Medium"/>
              </a:rPr>
              <a:t> Semicolon at the end indicates that the statement is completed and ready to be executed.</a:t>
            </a:r>
          </a:p>
          <a:p>
            <a:pPr marL="457200" lvl="0" indent="-323850" algn="l" rtl="0">
              <a:spcBef>
                <a:spcPts val="0"/>
              </a:spcBef>
              <a:spcAft>
                <a:spcPts val="0"/>
              </a:spcAft>
              <a:buSzPts val="1500"/>
              <a:buFont typeface="Raleway Medium"/>
              <a:buChar char="●"/>
            </a:pPr>
            <a:r>
              <a:rPr lang="en-US" sz="1100" dirty="0">
                <a:solidFill>
                  <a:srgbClr val="373A3C"/>
                </a:solidFill>
                <a:latin typeface="Raleway Medium"/>
                <a:ea typeface="Raleway Medium"/>
                <a:cs typeface="Raleway Medium"/>
                <a:sym typeface="Raleway Medium"/>
              </a:rPr>
              <a:t> SQL is also case insensitive, which means you can use both </a:t>
            </a:r>
            <a:r>
              <a:rPr lang="en-US" sz="1100" dirty="0">
                <a:solidFill>
                  <a:srgbClr val="CC4125"/>
                </a:solidFill>
                <a:latin typeface="Raleway Medium"/>
                <a:ea typeface="Raleway Medium"/>
                <a:cs typeface="Raleway Medium"/>
                <a:sym typeface="Raleway Medium"/>
              </a:rPr>
              <a:t>SELECT</a:t>
            </a:r>
            <a:r>
              <a:rPr lang="en-US" sz="1100" dirty="0">
                <a:solidFill>
                  <a:srgbClr val="373A3C"/>
                </a:solidFill>
                <a:latin typeface="Raleway Medium"/>
                <a:ea typeface="Raleway Medium"/>
                <a:cs typeface="Raleway Medium"/>
                <a:sym typeface="Raleway Medium"/>
              </a:rPr>
              <a:t> and </a:t>
            </a:r>
            <a:r>
              <a:rPr lang="en-US" sz="1100" dirty="0">
                <a:solidFill>
                  <a:srgbClr val="CC4125"/>
                </a:solidFill>
                <a:latin typeface="Raleway Medium"/>
                <a:ea typeface="Raleway Medium"/>
                <a:cs typeface="Raleway Medium"/>
                <a:sym typeface="Raleway Medium"/>
              </a:rPr>
              <a:t>select</a:t>
            </a:r>
            <a:r>
              <a:rPr lang="en-US" sz="1100" dirty="0">
                <a:solidFill>
                  <a:srgbClr val="373A3C"/>
                </a:solidFill>
                <a:latin typeface="Raleway Medium"/>
                <a:ea typeface="Raleway Medium"/>
                <a:cs typeface="Raleway Medium"/>
                <a:sym typeface="Raleway Medium"/>
              </a:rPr>
              <a:t> in your query. They mean the same thing for SQL.</a:t>
            </a:r>
          </a:p>
          <a:p>
            <a:pPr marL="457200" lvl="0" indent="-323850" algn="l" rtl="0">
              <a:spcBef>
                <a:spcPts val="0"/>
              </a:spcBef>
              <a:spcAft>
                <a:spcPts val="0"/>
              </a:spcAft>
              <a:buClr>
                <a:srgbClr val="373A3C"/>
              </a:buClr>
              <a:buSzPts val="1500"/>
              <a:buChar char="●"/>
            </a:pPr>
            <a:r>
              <a:rPr lang="en-US" sz="1100" dirty="0">
                <a:solidFill>
                  <a:srgbClr val="373A3C"/>
                </a:solidFill>
                <a:latin typeface="Raleway Medium"/>
                <a:ea typeface="Raleway Medium"/>
                <a:cs typeface="Raleway Medium"/>
                <a:sym typeface="Raleway Medium"/>
              </a:rPr>
              <a:t> Writing SQL commands in the upper-case is the most common and preferred style. But, you can write the same query in both ways.</a:t>
            </a:r>
            <a:endParaRPr lang="en-US" sz="1100" dirty="0"/>
          </a:p>
          <a:p>
            <a:pPr marL="457200" lvl="0" indent="-323850" algn="l" rtl="0">
              <a:spcBef>
                <a:spcPts val="0"/>
              </a:spcBef>
              <a:spcAft>
                <a:spcPts val="0"/>
              </a:spcAft>
              <a:buClr>
                <a:srgbClr val="373A3C"/>
              </a:buClr>
              <a:buSzPts val="1500"/>
              <a:buFont typeface="Raleway Medium"/>
              <a:buChar char="●"/>
            </a:pPr>
            <a:r>
              <a:rPr lang="en-US" sz="1100" dirty="0">
                <a:solidFill>
                  <a:srgbClr val="373A3C"/>
                </a:solidFill>
                <a:latin typeface="Raleway Medium"/>
                <a:ea typeface="Raleway Medium"/>
                <a:cs typeface="Raleway Medium"/>
                <a:sym typeface="Raleway Medium"/>
              </a:rPr>
              <a:t> </a:t>
            </a:r>
            <a:r>
              <a:rPr lang="en-US" sz="1100" dirty="0">
                <a:latin typeface="Raleway Medium"/>
                <a:ea typeface="Raleway Medium"/>
                <a:cs typeface="Raleway Medium"/>
                <a:sym typeface="Raleway Medium"/>
              </a:rPr>
              <a:t>White spaces and empty lines are ignored in SQL. </a:t>
            </a:r>
            <a:endParaRPr lang="en-US" sz="100"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266748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de14e2d2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6de14e2d2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0cdc2d5a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890cdc2d5a_1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dirty="0" err="1">
                <a:solidFill>
                  <a:srgbClr val="333333"/>
                </a:solidFill>
                <a:highlight>
                  <a:srgbClr val="FFFFFF"/>
                </a:highlight>
              </a:rPr>
              <a:t>select</a:t>
            </a:r>
            <a:r>
              <a:rPr lang="tr-TR" sz="1200" dirty="0">
                <a:solidFill>
                  <a:srgbClr val="333333"/>
                </a:solidFill>
                <a:highlight>
                  <a:srgbClr val="FFFFFF"/>
                </a:highlight>
              </a:rPr>
              <a:t> </a:t>
            </a:r>
            <a:r>
              <a:rPr lang="tr-TR" sz="1200" dirty="0" err="1">
                <a:solidFill>
                  <a:srgbClr val="333333"/>
                </a:solidFill>
                <a:highlight>
                  <a:srgbClr val="FFFFFF"/>
                </a:highlight>
              </a:rPr>
              <a:t>count</a:t>
            </a:r>
            <a:r>
              <a:rPr lang="tr-TR" sz="1200" dirty="0">
                <a:solidFill>
                  <a:srgbClr val="333333"/>
                </a:solidFill>
                <a:highlight>
                  <a:srgbClr val="FFFFFF"/>
                </a:highlight>
              </a:rPr>
              <a:t> (</a:t>
            </a:r>
            <a:r>
              <a:rPr lang="tr-TR" sz="1200" dirty="0" err="1">
                <a:solidFill>
                  <a:srgbClr val="333333"/>
                </a:solidFill>
                <a:highlight>
                  <a:srgbClr val="FFFFFF"/>
                </a:highlight>
              </a:rPr>
              <a:t>distinct</a:t>
            </a:r>
            <a:r>
              <a:rPr lang="tr-TR" sz="1200" dirty="0">
                <a:solidFill>
                  <a:srgbClr val="333333"/>
                </a:solidFill>
                <a:highlight>
                  <a:srgbClr val="FFFFFF"/>
                </a:highlight>
              </a:rPr>
              <a:t> </a:t>
            </a:r>
            <a:r>
              <a:rPr lang="tr-TR" sz="1200" dirty="0" err="1">
                <a:solidFill>
                  <a:srgbClr val="333333"/>
                </a:solidFill>
                <a:highlight>
                  <a:srgbClr val="FFFFFF"/>
                </a:highlight>
              </a:rPr>
              <a:t>AlbumId</a:t>
            </a:r>
            <a:r>
              <a:rPr lang="tr-TR" sz="1200" dirty="0">
                <a:solidFill>
                  <a:srgbClr val="333333"/>
                </a:solidFill>
                <a:highlight>
                  <a:srgbClr val="FFFFFF"/>
                </a:highlight>
              </a:rPr>
              <a:t>) </a:t>
            </a:r>
            <a:endParaRPr sz="1200" dirty="0">
              <a:solidFill>
                <a:srgbClr val="333333"/>
              </a:solidFill>
              <a:highlight>
                <a:srgbClr val="FFFFFF"/>
              </a:highlight>
            </a:endParaRPr>
          </a:p>
          <a:p>
            <a:pPr marL="0" lvl="0" indent="0" algn="l" rtl="0">
              <a:lnSpc>
                <a:spcPct val="115000"/>
              </a:lnSpc>
              <a:spcBef>
                <a:spcPts val="800"/>
              </a:spcBef>
              <a:spcAft>
                <a:spcPts val="0"/>
              </a:spcAft>
              <a:buNone/>
            </a:pPr>
            <a:r>
              <a:rPr lang="tr-TR" sz="1200" dirty="0" err="1">
                <a:solidFill>
                  <a:srgbClr val="333333"/>
                </a:solidFill>
                <a:highlight>
                  <a:srgbClr val="FFFFFF"/>
                </a:highlight>
              </a:rPr>
              <a:t>from</a:t>
            </a:r>
            <a:r>
              <a:rPr lang="tr-TR" sz="1200" dirty="0">
                <a:solidFill>
                  <a:srgbClr val="333333"/>
                </a:solidFill>
                <a:highlight>
                  <a:srgbClr val="FFFFFF"/>
                </a:highlight>
              </a:rPr>
              <a:t> </a:t>
            </a:r>
            <a:r>
              <a:rPr lang="tr-TR" sz="1200" dirty="0" err="1">
                <a:solidFill>
                  <a:srgbClr val="333333"/>
                </a:solidFill>
                <a:highlight>
                  <a:srgbClr val="FFFFFF"/>
                </a:highlight>
              </a:rPr>
              <a:t>Tracks</a:t>
            </a:r>
            <a:r>
              <a:rPr lang="tr-TR" sz="1200" dirty="0">
                <a:solidFill>
                  <a:srgbClr val="333333"/>
                </a:solidFill>
                <a:highlight>
                  <a:srgbClr val="FFFFFF"/>
                </a:highlight>
              </a:rPr>
              <a:t> </a:t>
            </a:r>
            <a:endParaRPr sz="1200" dirty="0">
              <a:solidFill>
                <a:srgbClr val="333333"/>
              </a:solidFill>
              <a:highlight>
                <a:srgbClr val="FFFFFF"/>
              </a:highlight>
            </a:endParaRPr>
          </a:p>
          <a:p>
            <a:pPr marL="0" lvl="0" indent="0" algn="l" rtl="0">
              <a:lnSpc>
                <a:spcPct val="115000"/>
              </a:lnSpc>
              <a:spcBef>
                <a:spcPts val="800"/>
              </a:spcBef>
              <a:spcAft>
                <a:spcPts val="0"/>
              </a:spcAft>
              <a:buNone/>
            </a:pPr>
            <a:endParaRPr sz="1200" dirty="0">
              <a:solidFill>
                <a:srgbClr val="333333"/>
              </a:solidFill>
              <a:highlight>
                <a:srgbClr val="FFFFFF"/>
              </a:highlight>
            </a:endParaRPr>
          </a:p>
          <a:p>
            <a:pPr marL="0" lvl="0" indent="0" algn="l" rtl="0">
              <a:lnSpc>
                <a:spcPct val="115000"/>
              </a:lnSpc>
              <a:spcBef>
                <a:spcPts val="800"/>
              </a:spcBef>
              <a:spcAft>
                <a:spcPts val="0"/>
              </a:spcAft>
              <a:buNone/>
            </a:pPr>
            <a:r>
              <a:rPr lang="tr-TR" sz="1200" dirty="0" err="1">
                <a:solidFill>
                  <a:srgbClr val="333333"/>
                </a:solidFill>
                <a:highlight>
                  <a:srgbClr val="FFFFFF"/>
                </a:highlight>
              </a:rPr>
              <a:t>So</a:t>
            </a:r>
            <a:r>
              <a:rPr lang="tr-TR" sz="1200" dirty="0">
                <a:solidFill>
                  <a:srgbClr val="333333"/>
                </a:solidFill>
                <a:highlight>
                  <a:srgbClr val="FFFFFF"/>
                </a:highlight>
              </a:rPr>
              <a:t> </a:t>
            </a:r>
            <a:r>
              <a:rPr lang="tr-TR" sz="1200" dirty="0" err="1">
                <a:solidFill>
                  <a:srgbClr val="333333"/>
                </a:solidFill>
                <a:highlight>
                  <a:srgbClr val="FFFFFF"/>
                </a:highlight>
              </a:rPr>
              <a:t>we</a:t>
            </a:r>
            <a:r>
              <a:rPr lang="tr-TR" sz="1200" dirty="0">
                <a:solidFill>
                  <a:srgbClr val="333333"/>
                </a:solidFill>
                <a:highlight>
                  <a:srgbClr val="FFFFFF"/>
                </a:highlight>
              </a:rPr>
              <a:t> </a:t>
            </a:r>
            <a:r>
              <a:rPr lang="tr-TR" sz="1200" dirty="0" err="1">
                <a:solidFill>
                  <a:srgbClr val="333333"/>
                </a:solidFill>
                <a:highlight>
                  <a:srgbClr val="FFFFFF"/>
                </a:highlight>
              </a:rPr>
              <a:t>have</a:t>
            </a:r>
            <a:r>
              <a:rPr lang="tr-TR" sz="1200" dirty="0">
                <a:solidFill>
                  <a:srgbClr val="333333"/>
                </a:solidFill>
                <a:highlight>
                  <a:srgbClr val="FFFFFF"/>
                </a:highlight>
              </a:rPr>
              <a:t> 347 </a:t>
            </a:r>
            <a:r>
              <a:rPr lang="tr-TR" sz="1200" dirty="0" err="1">
                <a:solidFill>
                  <a:srgbClr val="333333"/>
                </a:solidFill>
                <a:highlight>
                  <a:srgbClr val="FFFFFF"/>
                </a:highlight>
              </a:rPr>
              <a:t>different</a:t>
            </a:r>
            <a:r>
              <a:rPr lang="tr-TR" sz="1200" dirty="0">
                <a:solidFill>
                  <a:srgbClr val="333333"/>
                </a:solidFill>
                <a:highlight>
                  <a:srgbClr val="FFFFFF"/>
                </a:highlight>
              </a:rPr>
              <a:t> </a:t>
            </a:r>
            <a:r>
              <a:rPr lang="tr-TR" sz="1200" dirty="0" err="1">
                <a:solidFill>
                  <a:srgbClr val="333333"/>
                </a:solidFill>
                <a:highlight>
                  <a:srgbClr val="FFFFFF"/>
                </a:highlight>
              </a:rPr>
              <a:t>albums</a:t>
            </a:r>
            <a:r>
              <a:rPr lang="tr-TR" sz="1200" dirty="0">
                <a:solidFill>
                  <a:srgbClr val="333333"/>
                </a:solidFill>
                <a:highlight>
                  <a:srgbClr val="FFFFFF"/>
                </a:highlight>
              </a:rPr>
              <a:t> </a:t>
            </a:r>
            <a:r>
              <a:rPr lang="tr-TR" sz="1200" dirty="0" err="1">
                <a:solidFill>
                  <a:srgbClr val="333333"/>
                </a:solidFill>
                <a:highlight>
                  <a:srgbClr val="FFFFFF"/>
                </a:highlight>
              </a:rPr>
              <a:t>out</a:t>
            </a:r>
            <a:r>
              <a:rPr lang="tr-TR" sz="1200" dirty="0">
                <a:solidFill>
                  <a:srgbClr val="333333"/>
                </a:solidFill>
                <a:highlight>
                  <a:srgbClr val="FFFFFF"/>
                </a:highlight>
              </a:rPr>
              <a:t> of 3503 </a:t>
            </a:r>
            <a:r>
              <a:rPr lang="tr-TR" sz="1200" dirty="0" err="1">
                <a:solidFill>
                  <a:srgbClr val="333333"/>
                </a:solidFill>
                <a:highlight>
                  <a:srgbClr val="FFFFFF"/>
                </a:highlight>
              </a:rPr>
              <a:t>tracks</a:t>
            </a:r>
            <a:endParaRPr sz="1200" dirty="0">
              <a:solidFill>
                <a:srgbClr val="333333"/>
              </a:solidFill>
              <a:highlight>
                <a:srgbClr val="FFFFFF"/>
              </a:highlight>
            </a:endParaRPr>
          </a:p>
          <a:p>
            <a:pPr marL="0" lvl="0" indent="0" algn="l" rtl="0">
              <a:lnSpc>
                <a:spcPct val="115000"/>
              </a:lnSpc>
              <a:spcBef>
                <a:spcPts val="800"/>
              </a:spcBef>
              <a:spcAft>
                <a:spcPts val="800"/>
              </a:spcAft>
              <a:buNone/>
            </a:pPr>
            <a:endParaRPr sz="1200" dirty="0">
              <a:solidFill>
                <a:srgbClr val="333333"/>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de14e2d2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6de14e2d22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50" dirty="0">
                <a:solidFill>
                  <a:srgbClr val="373A3C"/>
                </a:solidFill>
                <a:highlight>
                  <a:srgbClr val="FFFFFF"/>
                </a:highlight>
              </a:rPr>
              <a:t>there are 6 unique or distinct fields in which students may enroll. </a:t>
            </a:r>
            <a:r>
              <a:rPr lang="en-US" dirty="0">
                <a:solidFill>
                  <a:srgbClr val="FF0000"/>
                </a:solidFill>
                <a:highlight>
                  <a:srgbClr val="F0F0F0"/>
                </a:highlight>
                <a:latin typeface="Courier New"/>
                <a:ea typeface="Courier New"/>
                <a:cs typeface="Courier New"/>
                <a:sym typeface="Courier New"/>
              </a:rPr>
              <a:t>COUNT(DISTINCT field)</a:t>
            </a:r>
            <a:r>
              <a:rPr lang="en-US" sz="1450" dirty="0">
                <a:solidFill>
                  <a:srgbClr val="373A3C"/>
                </a:solidFill>
                <a:highlight>
                  <a:srgbClr val="FFFFFF"/>
                </a:highlight>
              </a:rPr>
              <a:t> returns the number of unique and non-null values in column </a:t>
            </a:r>
            <a:r>
              <a:rPr lang="en-US" sz="1450" i="1" dirty="0">
                <a:solidFill>
                  <a:srgbClr val="373A3C"/>
                </a:solidFill>
                <a:highlight>
                  <a:srgbClr val="FFFFFF"/>
                </a:highlight>
              </a:rPr>
              <a:t>field</a:t>
            </a:r>
            <a:r>
              <a:rPr lang="en-US" sz="1450" dirty="0">
                <a:solidFill>
                  <a:srgbClr val="373A3C"/>
                </a:solidFill>
                <a:highlight>
                  <a:srgbClr val="FFFFFF"/>
                </a:highlight>
              </a:rPr>
              <a:t>.</a:t>
            </a:r>
          </a:p>
          <a:p>
            <a:pPr marL="0" lvl="0" indent="0" algn="l" rtl="0">
              <a:lnSpc>
                <a:spcPct val="100000"/>
              </a:lnSpc>
              <a:spcBef>
                <a:spcPts val="0"/>
              </a:spcBef>
              <a:spcAft>
                <a:spcPts val="0"/>
              </a:spcAft>
              <a:buSzPts val="1400"/>
              <a:buNone/>
            </a:pPr>
            <a:endParaRPr lang="en-US"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lang="en-US"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lang="en-US" sz="1450" dirty="0">
              <a:solidFill>
                <a:srgbClr val="373A3C"/>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50" dirty="0">
                <a:solidFill>
                  <a:srgbClr val="373A3C"/>
                </a:solidFill>
                <a:highlight>
                  <a:srgbClr val="FFFFFF"/>
                </a:highlight>
              </a:rPr>
              <a:t>select field, count(field)</a:t>
            </a:r>
          </a:p>
          <a:p>
            <a:pPr marL="0" lvl="0" indent="0" algn="l" rtl="0">
              <a:lnSpc>
                <a:spcPct val="100000"/>
              </a:lnSpc>
              <a:spcBef>
                <a:spcPts val="0"/>
              </a:spcBef>
              <a:spcAft>
                <a:spcPts val="0"/>
              </a:spcAft>
              <a:buClr>
                <a:schemeClr val="dk1"/>
              </a:buClr>
              <a:buSzPts val="1100"/>
              <a:buFont typeface="Arial"/>
              <a:buNone/>
            </a:pPr>
            <a:r>
              <a:rPr lang="en-US" sz="1450" dirty="0">
                <a:solidFill>
                  <a:srgbClr val="373A3C"/>
                </a:solidFill>
                <a:highlight>
                  <a:srgbClr val="FFFFFF"/>
                </a:highlight>
              </a:rPr>
              <a:t>from </a:t>
            </a:r>
            <a:r>
              <a:rPr lang="en-US" sz="1450" dirty="0" err="1">
                <a:solidFill>
                  <a:srgbClr val="373A3C"/>
                </a:solidFill>
                <a:highlight>
                  <a:srgbClr val="FFFFFF"/>
                </a:highlight>
              </a:rPr>
              <a:t>student_info</a:t>
            </a:r>
            <a:endParaRPr lang="en-US" sz="1450" dirty="0">
              <a:solidFill>
                <a:srgbClr val="373A3C"/>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50" dirty="0">
                <a:solidFill>
                  <a:srgbClr val="373A3C"/>
                </a:solidFill>
                <a:highlight>
                  <a:srgbClr val="FFFFFF"/>
                </a:highlight>
              </a:rPr>
              <a:t>group by field</a:t>
            </a: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79d4ca5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779d4ca5b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79d4ca5b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779d4ca5bc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rgbClr val="FFFFFF"/>
                </a:highlight>
              </a:rPr>
              <a:t>The </a:t>
            </a:r>
            <a:r>
              <a:rPr lang="tr-TR">
                <a:solidFill>
                  <a:srgbClr val="FF0000"/>
                </a:solidFill>
                <a:highlight>
                  <a:srgbClr val="F0F0F0"/>
                </a:highlight>
                <a:latin typeface="Courier New"/>
                <a:ea typeface="Courier New"/>
                <a:cs typeface="Courier New"/>
                <a:sym typeface="Courier New"/>
              </a:rPr>
              <a:t>MIN</a:t>
            </a:r>
            <a:r>
              <a:rPr lang="tr-TR" sz="1450">
                <a:solidFill>
                  <a:srgbClr val="373A3C"/>
                </a:solidFill>
                <a:highlight>
                  <a:srgbClr val="FFFFFF"/>
                </a:highlight>
              </a:rPr>
              <a:t> function ignores the </a:t>
            </a:r>
            <a:r>
              <a:rPr lang="tr-TR">
                <a:solidFill>
                  <a:srgbClr val="FF0000"/>
                </a:solidFill>
                <a:highlight>
                  <a:srgbClr val="F0F0F0"/>
                </a:highlight>
                <a:latin typeface="Courier New"/>
                <a:ea typeface="Courier New"/>
                <a:cs typeface="Courier New"/>
                <a:sym typeface="Courier New"/>
              </a:rPr>
              <a:t>NULL</a:t>
            </a:r>
            <a:r>
              <a:rPr lang="tr-TR" sz="1450">
                <a:solidFill>
                  <a:srgbClr val="373A3C"/>
                </a:solidFill>
                <a:highlight>
                  <a:srgbClr val="FFFFFF"/>
                </a:highlight>
              </a:rPr>
              <a:t> values. Thus, it retrieves the non-NULL minimum value in the selected column.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79d4ca5b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779d4ca5b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79d4ca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779d4ca5b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rgbClr val="FF0000"/>
                </a:solidFill>
                <a:highlight>
                  <a:srgbClr val="F0F0F0"/>
                </a:highlight>
                <a:latin typeface="Courier New"/>
                <a:ea typeface="Courier New"/>
                <a:cs typeface="Courier New"/>
                <a:sym typeface="Courier New"/>
              </a:rPr>
              <a:t>MAX</a:t>
            </a:r>
            <a:r>
              <a:rPr lang="tr-TR" sz="1450">
                <a:solidFill>
                  <a:srgbClr val="373A3C"/>
                </a:solidFill>
                <a:highlight>
                  <a:srgbClr val="FFFFFF"/>
                </a:highlight>
              </a:rPr>
              <a:t> function returns the maximum value in the selected column. </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a:solidFill>
                  <a:srgbClr val="373A3C"/>
                </a:solidFill>
                <a:highlight>
                  <a:srgbClr val="FFFFFF"/>
                </a:highlight>
              </a:rPr>
              <a:t>With the </a:t>
            </a:r>
            <a:r>
              <a:rPr lang="tr-TR">
                <a:solidFill>
                  <a:srgbClr val="FF0000"/>
                </a:solidFill>
                <a:highlight>
                  <a:srgbClr val="F0F0F0"/>
                </a:highlight>
                <a:latin typeface="Courier New"/>
                <a:ea typeface="Courier New"/>
                <a:cs typeface="Courier New"/>
                <a:sym typeface="Courier New"/>
              </a:rPr>
              <a:t>MAX</a:t>
            </a:r>
            <a:r>
              <a:rPr lang="tr-TR" sz="1450">
                <a:solidFill>
                  <a:srgbClr val="373A3C"/>
                </a:solidFill>
                <a:highlight>
                  <a:srgbClr val="FFFFFF"/>
                </a:highlight>
              </a:rPr>
              <a:t> function, you can find the highest salary among the employees, the most expensive products, the longest track, the newest dates etc.</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79d4ca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779d4ca5b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dirty="0">
                <a:solidFill>
                  <a:srgbClr val="FF0000"/>
                </a:solidFill>
                <a:highlight>
                  <a:srgbClr val="F0F0F0"/>
                </a:highlight>
                <a:latin typeface="Courier New"/>
                <a:ea typeface="Courier New"/>
                <a:cs typeface="Courier New"/>
                <a:sym typeface="Courier New"/>
              </a:rPr>
              <a:t>MIN</a:t>
            </a:r>
            <a:r>
              <a:rPr lang="tr-TR" sz="1450" dirty="0">
                <a:solidFill>
                  <a:srgbClr val="373A3C"/>
                </a:solidFill>
                <a:highlight>
                  <a:srgbClr val="FFFFFF"/>
                </a:highlight>
              </a:rPr>
              <a:t> </a:t>
            </a:r>
            <a:r>
              <a:rPr lang="tr-TR" sz="1450" dirty="0" err="1">
                <a:solidFill>
                  <a:srgbClr val="373A3C"/>
                </a:solidFill>
                <a:highlight>
                  <a:srgbClr val="FFFFFF"/>
                </a:highlight>
              </a:rPr>
              <a:t>function</a:t>
            </a:r>
            <a:r>
              <a:rPr lang="tr-TR" sz="1450" dirty="0">
                <a:solidFill>
                  <a:srgbClr val="373A3C"/>
                </a:solidFill>
                <a:highlight>
                  <a:srgbClr val="FFFFFF"/>
                </a:highlight>
              </a:rPr>
              <a:t> can </a:t>
            </a:r>
            <a:r>
              <a:rPr lang="tr-TR" sz="1450" dirty="0" err="1">
                <a:solidFill>
                  <a:srgbClr val="373A3C"/>
                </a:solidFill>
                <a:highlight>
                  <a:srgbClr val="FFFFFF"/>
                </a:highlight>
              </a:rPr>
              <a:t>also</a:t>
            </a:r>
            <a:r>
              <a:rPr lang="tr-TR" sz="1450" dirty="0">
                <a:solidFill>
                  <a:srgbClr val="373A3C"/>
                </a:solidFill>
                <a:highlight>
                  <a:srgbClr val="FFFFFF"/>
                </a:highlight>
              </a:rPr>
              <a:t> be </a:t>
            </a:r>
            <a:r>
              <a:rPr lang="tr-TR" sz="1450" dirty="0" err="1">
                <a:solidFill>
                  <a:srgbClr val="373A3C"/>
                </a:solidFill>
                <a:highlight>
                  <a:srgbClr val="FFFFFF"/>
                </a:highlight>
              </a:rPr>
              <a:t>used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dates</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instance</a:t>
            </a:r>
            <a:r>
              <a:rPr lang="tr-TR" sz="1450" dirty="0">
                <a:solidFill>
                  <a:srgbClr val="373A3C"/>
                </a:solidFill>
                <a:highlight>
                  <a:srgbClr val="FFFFFF"/>
                </a:highlight>
              </a:rPr>
              <a:t>, </a:t>
            </a:r>
            <a:r>
              <a:rPr lang="tr-TR" sz="1450" dirty="0" err="1">
                <a:solidFill>
                  <a:srgbClr val="373A3C"/>
                </a:solidFill>
                <a:highlight>
                  <a:srgbClr val="FFFFFF"/>
                </a:highlight>
              </a:rPr>
              <a:t>display</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earliest</a:t>
            </a:r>
            <a:r>
              <a:rPr lang="tr-TR" sz="1450" dirty="0">
                <a:solidFill>
                  <a:srgbClr val="373A3C"/>
                </a:solidFill>
                <a:highlight>
                  <a:srgbClr val="FFFFFF"/>
                </a:highlight>
              </a:rPr>
              <a:t> </a:t>
            </a:r>
            <a:r>
              <a:rPr lang="tr-TR" sz="1450" dirty="0" err="1">
                <a:solidFill>
                  <a:srgbClr val="373A3C"/>
                </a:solidFill>
                <a:highlight>
                  <a:srgbClr val="FFFFFF"/>
                </a:highlight>
              </a:rPr>
              <a:t>hired</a:t>
            </a:r>
            <a:r>
              <a:rPr lang="tr-TR" sz="1450" dirty="0">
                <a:solidFill>
                  <a:srgbClr val="373A3C"/>
                </a:solidFill>
                <a:highlight>
                  <a:srgbClr val="FFFFFF"/>
                </a:highlight>
              </a:rPr>
              <a:t> </a:t>
            </a:r>
            <a:r>
              <a:rPr lang="tr-TR" sz="1450" dirty="0" err="1">
                <a:solidFill>
                  <a:srgbClr val="373A3C"/>
                </a:solidFill>
                <a:highlight>
                  <a:srgbClr val="FFFFFF"/>
                </a:highlight>
              </a:rPr>
              <a:t>employee's</a:t>
            </a:r>
            <a:r>
              <a:rPr lang="tr-TR" sz="1450" dirty="0">
                <a:solidFill>
                  <a:srgbClr val="373A3C"/>
                </a:solidFill>
                <a:highlight>
                  <a:srgbClr val="FFFFFF"/>
                </a:highlight>
              </a:rPr>
              <a:t> </a:t>
            </a:r>
            <a:r>
              <a:rPr lang="tr-TR" sz="1450" dirty="0" err="1">
                <a:solidFill>
                  <a:srgbClr val="373A3C"/>
                </a:solidFill>
                <a:highlight>
                  <a:srgbClr val="FFFFFF"/>
                </a:highlight>
              </a:rPr>
              <a:t>date</a:t>
            </a:r>
            <a:r>
              <a:rPr lang="tr-TR" sz="1450" dirty="0">
                <a:solidFill>
                  <a:srgbClr val="373A3C"/>
                </a:solidFill>
                <a:highlight>
                  <a:srgbClr val="FFFFFF"/>
                </a:highlight>
              </a:rPr>
              <a:t>.</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d4ca5b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779d4ca5bc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79d4ca5b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779d4ca5bc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 !!! </a:t>
            </a:r>
            <a:r>
              <a:rPr lang="tr-TR" dirty="0" err="1"/>
              <a:t>if</a:t>
            </a:r>
            <a:r>
              <a:rPr lang="tr-TR" dirty="0"/>
              <a:t> </a:t>
            </a:r>
            <a:r>
              <a:rPr lang="tr-TR" dirty="0" err="1"/>
              <a:t>column</a:t>
            </a:r>
            <a:r>
              <a:rPr lang="tr-TR" dirty="0"/>
              <a:t> name </a:t>
            </a:r>
            <a:r>
              <a:rPr lang="tr-TR" dirty="0" err="1"/>
              <a:t>include</a:t>
            </a:r>
            <a:r>
              <a:rPr lang="tr-TR" dirty="0"/>
              <a:t> </a:t>
            </a:r>
            <a:r>
              <a:rPr lang="tr-TR" dirty="0" err="1"/>
              <a:t>upper</a:t>
            </a:r>
            <a:r>
              <a:rPr lang="tr-TR" dirty="0"/>
              <a:t> </a:t>
            </a:r>
            <a:r>
              <a:rPr lang="tr-TR" dirty="0" err="1"/>
              <a:t>case</a:t>
            </a:r>
            <a:r>
              <a:rPr lang="tr-TR" dirty="0"/>
              <a:t>   </a:t>
            </a:r>
            <a:r>
              <a:rPr lang="tr-TR" dirty="0" err="1"/>
              <a:t>you</a:t>
            </a:r>
            <a:r>
              <a:rPr lang="tr-TR" dirty="0"/>
              <a:t> </a:t>
            </a:r>
            <a:r>
              <a:rPr lang="tr-TR" dirty="0" err="1"/>
              <a:t>use</a:t>
            </a:r>
            <a:r>
              <a:rPr lang="tr-TR" dirty="0"/>
              <a:t> </a:t>
            </a:r>
            <a:r>
              <a:rPr lang="tr-TR" dirty="0" err="1"/>
              <a:t>table</a:t>
            </a:r>
            <a:r>
              <a:rPr lang="tr-TR" dirty="0"/>
              <a:t> name </a:t>
            </a:r>
            <a:r>
              <a:rPr lang="tr-TR" dirty="0" err="1"/>
              <a:t>between</a:t>
            </a:r>
            <a:r>
              <a:rPr lang="tr-TR" dirty="0"/>
              <a:t> " "</a:t>
            </a:r>
            <a:endParaRPr dirty="0"/>
          </a:p>
        </p:txBody>
      </p:sp>
    </p:spTree>
    <p:extLst>
      <p:ext uri="{BB962C8B-B14F-4D97-AF65-F5344CB8AC3E}">
        <p14:creationId xmlns:p14="http://schemas.microsoft.com/office/powerpoint/2010/main" val="3719208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79d4ca5b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779d4ca5bc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dirty="0">
                <a:solidFill>
                  <a:srgbClr val="373A3C"/>
                </a:solidFill>
                <a:highlight>
                  <a:srgbClr val="FFFFFF"/>
                </a:highlight>
                <a:latin typeface="Raleway"/>
                <a:ea typeface="Raleway"/>
                <a:cs typeface="Raleway"/>
                <a:sym typeface="Raleway"/>
              </a:rPr>
              <a:t>What is total amount salary of the male employees?</a:t>
            </a:r>
            <a:endParaRPr lang="tr-TR" sz="1100" b="1" dirty="0">
              <a:solidFill>
                <a:srgbClr val="373A3C"/>
              </a:solidFill>
              <a:highlight>
                <a:srgbClr val="FFFFFF"/>
              </a:highlight>
              <a:latin typeface="Raleway"/>
              <a:ea typeface="Raleway"/>
              <a:cs typeface="Raleway"/>
              <a:sym typeface="Raleway"/>
            </a:endParaRPr>
          </a:p>
          <a:p>
            <a:pPr marL="0" lvl="0" indent="0" algn="l" rtl="0">
              <a:spcBef>
                <a:spcPts val="0"/>
              </a:spcBef>
              <a:spcAft>
                <a:spcPts val="0"/>
              </a:spcAft>
              <a:buNone/>
            </a:pPr>
            <a:r>
              <a:rPr lang="en-US" sz="1100" b="1" dirty="0">
                <a:solidFill>
                  <a:srgbClr val="373A3C"/>
                </a:solidFill>
                <a:highlight>
                  <a:schemeClr val="lt1"/>
                </a:highlight>
                <a:latin typeface="Raleway"/>
                <a:ea typeface="Raleway"/>
                <a:cs typeface="Raleway"/>
                <a:sym typeface="Raleway"/>
              </a:rPr>
              <a:t>SELECT SUM(salary) as </a:t>
            </a:r>
            <a:r>
              <a:rPr lang="en-US" sz="1100" b="1" dirty="0" err="1">
                <a:solidFill>
                  <a:srgbClr val="373A3C"/>
                </a:solidFill>
                <a:highlight>
                  <a:schemeClr val="lt1"/>
                </a:highlight>
                <a:latin typeface="Raleway"/>
                <a:ea typeface="Raleway"/>
                <a:cs typeface="Raleway"/>
                <a:sym typeface="Raleway"/>
              </a:rPr>
              <a:t>male_salary</a:t>
            </a:r>
            <a:r>
              <a:rPr lang="en-US" sz="1100" b="1" dirty="0">
                <a:solidFill>
                  <a:srgbClr val="373A3C"/>
                </a:solidFill>
                <a:highlight>
                  <a:schemeClr val="lt1"/>
                </a:highlight>
                <a:latin typeface="Raleway"/>
                <a:ea typeface="Raleway"/>
                <a:cs typeface="Raleway"/>
                <a:sym typeface="Raleway"/>
              </a:rPr>
              <a:t> </a:t>
            </a:r>
          </a:p>
          <a:p>
            <a:pPr marL="0" lvl="0" indent="0" algn="l" rtl="0">
              <a:spcBef>
                <a:spcPts val="0"/>
              </a:spcBef>
              <a:spcAft>
                <a:spcPts val="0"/>
              </a:spcAft>
              <a:buNone/>
            </a:pPr>
            <a:r>
              <a:rPr lang="en-US" sz="1100" b="1" dirty="0">
                <a:solidFill>
                  <a:srgbClr val="373A3C"/>
                </a:solidFill>
                <a:highlight>
                  <a:schemeClr val="lt1"/>
                </a:highlight>
                <a:latin typeface="Raleway"/>
                <a:ea typeface="Raleway"/>
                <a:cs typeface="Raleway"/>
                <a:sym typeface="Raleway"/>
              </a:rPr>
              <a:t>FROM employees </a:t>
            </a:r>
          </a:p>
          <a:p>
            <a:pPr marL="0" lvl="0" indent="0" algn="l" rtl="0">
              <a:spcBef>
                <a:spcPts val="0"/>
              </a:spcBef>
              <a:spcAft>
                <a:spcPts val="0"/>
              </a:spcAft>
              <a:buNone/>
            </a:pPr>
            <a:r>
              <a:rPr lang="en-US" sz="1100" b="1" dirty="0">
                <a:solidFill>
                  <a:srgbClr val="373A3C"/>
                </a:solidFill>
                <a:highlight>
                  <a:schemeClr val="lt1"/>
                </a:highlight>
                <a:latin typeface="Raleway"/>
                <a:ea typeface="Raleway"/>
                <a:cs typeface="Raleway"/>
                <a:sym typeface="Raleway"/>
              </a:rPr>
              <a:t>WHERE gender=’Male’</a:t>
            </a:r>
            <a:endParaRPr lang="en-US" sz="1100" b="1" dirty="0">
              <a:solidFill>
                <a:srgbClr val="373A3C"/>
              </a:solidFill>
              <a:highlight>
                <a:srgbClr val="FFFFFF"/>
              </a:highlight>
              <a:latin typeface="Raleway"/>
              <a:ea typeface="Raleway"/>
              <a:cs typeface="Raleway"/>
              <a:sym typeface="Raleway"/>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79d4ca5b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779d4ca5bc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79d4ca5b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779d4ca5b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79d4ca5b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779d4ca5bc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59ae8a99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b59ae8a99a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59ae8a99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b59ae8a99a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dirty="0" err="1">
                <a:solidFill>
                  <a:srgbClr val="373A3C"/>
                </a:solidFill>
                <a:highlight>
                  <a:srgbClr val="FFFFFF"/>
                </a:highlight>
              </a:rPr>
              <a:t>There</a:t>
            </a:r>
            <a:r>
              <a:rPr lang="tr-TR" sz="1200" dirty="0">
                <a:solidFill>
                  <a:srgbClr val="373A3C"/>
                </a:solidFill>
                <a:highlight>
                  <a:srgbClr val="FFFFFF"/>
                </a:highlight>
              </a:rPr>
              <a:t> </a:t>
            </a:r>
            <a:r>
              <a:rPr lang="tr-TR" sz="1200" dirty="0" err="1">
                <a:solidFill>
                  <a:srgbClr val="373A3C"/>
                </a:solidFill>
                <a:highlight>
                  <a:srgbClr val="FFFFFF"/>
                </a:highlight>
              </a:rPr>
              <a:t>are</a:t>
            </a:r>
            <a:r>
              <a:rPr lang="tr-TR" sz="1200" dirty="0">
                <a:solidFill>
                  <a:srgbClr val="373A3C"/>
                </a:solidFill>
                <a:highlight>
                  <a:srgbClr val="FFFFFF"/>
                </a:highlight>
              </a:rPr>
              <a:t> </a:t>
            </a:r>
            <a:r>
              <a:rPr lang="tr-TR" sz="1200" dirty="0" err="1">
                <a:solidFill>
                  <a:srgbClr val="373A3C"/>
                </a:solidFill>
                <a:highlight>
                  <a:srgbClr val="FFFFFF"/>
                </a:highlight>
              </a:rPr>
              <a:t>some</a:t>
            </a:r>
            <a:r>
              <a:rPr lang="tr-TR" sz="1200" dirty="0">
                <a:solidFill>
                  <a:srgbClr val="373A3C"/>
                </a:solidFill>
                <a:highlight>
                  <a:srgbClr val="FFFFFF"/>
                </a:highlight>
              </a:rPr>
              <a:t> </a:t>
            </a:r>
            <a:r>
              <a:rPr lang="tr-TR" sz="1200" dirty="0" err="1">
                <a:solidFill>
                  <a:srgbClr val="373A3C"/>
                </a:solidFill>
                <a:highlight>
                  <a:srgbClr val="FFFFFF"/>
                </a:highlight>
              </a:rPr>
              <a:t>cases</a:t>
            </a:r>
            <a:r>
              <a:rPr lang="tr-TR" sz="1200" dirty="0">
                <a:solidFill>
                  <a:srgbClr val="373A3C"/>
                </a:solidFill>
                <a:highlight>
                  <a:srgbClr val="FFFFFF"/>
                </a:highlight>
              </a:rPr>
              <a:t> </a:t>
            </a:r>
            <a:r>
              <a:rPr lang="tr-TR" sz="1200" dirty="0" err="1">
                <a:solidFill>
                  <a:srgbClr val="373A3C"/>
                </a:solidFill>
                <a:highlight>
                  <a:srgbClr val="FFFFFF"/>
                </a:highlight>
              </a:rPr>
              <a:t>where</a:t>
            </a:r>
            <a:r>
              <a:rPr lang="tr-TR" sz="1200" dirty="0">
                <a:solidFill>
                  <a:srgbClr val="373A3C"/>
                </a:solidFill>
                <a:highlight>
                  <a:srgbClr val="FFFFFF"/>
                </a:highlight>
              </a:rPr>
              <a:t> </a:t>
            </a:r>
            <a:r>
              <a:rPr lang="tr-TR" sz="1200" dirty="0" err="1">
                <a:solidFill>
                  <a:srgbClr val="373A3C"/>
                </a:solidFill>
                <a:highlight>
                  <a:srgbClr val="FFFFFF"/>
                </a:highlight>
              </a:rPr>
              <a:t>we</a:t>
            </a:r>
            <a:r>
              <a:rPr lang="tr-TR" sz="1200" dirty="0">
                <a:solidFill>
                  <a:srgbClr val="373A3C"/>
                </a:solidFill>
                <a:highlight>
                  <a:srgbClr val="FFFFFF"/>
                </a:highlight>
              </a:rPr>
              <a:t> </a:t>
            </a:r>
            <a:r>
              <a:rPr lang="tr-TR" sz="1200" dirty="0" err="1">
                <a:solidFill>
                  <a:srgbClr val="373A3C"/>
                </a:solidFill>
                <a:highlight>
                  <a:srgbClr val="FFFFFF"/>
                </a:highlight>
              </a:rPr>
              <a:t>may</a:t>
            </a:r>
            <a:r>
              <a:rPr lang="tr-TR" sz="1200" dirty="0">
                <a:solidFill>
                  <a:srgbClr val="373A3C"/>
                </a:solidFill>
                <a:highlight>
                  <a:srgbClr val="FFFFFF"/>
                </a:highlight>
              </a:rPr>
              <a:t> </a:t>
            </a:r>
            <a:r>
              <a:rPr lang="tr-TR" sz="1200" dirty="0" err="1">
                <a:solidFill>
                  <a:srgbClr val="373A3C"/>
                </a:solidFill>
                <a:highlight>
                  <a:srgbClr val="FFFFFF"/>
                </a:highlight>
              </a:rPr>
              <a:t>need</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apply</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aggregate</a:t>
            </a:r>
            <a:r>
              <a:rPr lang="tr-TR" sz="1200" dirty="0">
                <a:solidFill>
                  <a:srgbClr val="373A3C"/>
                </a:solidFill>
                <a:highlight>
                  <a:srgbClr val="FFFFFF"/>
                </a:highlight>
              </a:rPr>
              <a:t> </a:t>
            </a:r>
            <a:r>
              <a:rPr lang="tr-TR" sz="1200" dirty="0" err="1">
                <a:solidFill>
                  <a:srgbClr val="373A3C"/>
                </a:solidFill>
                <a:highlight>
                  <a:srgbClr val="FFFFFF"/>
                </a:highlight>
              </a:rPr>
              <a:t>function</a:t>
            </a:r>
            <a:r>
              <a:rPr lang="tr-TR" sz="1200" dirty="0">
                <a:solidFill>
                  <a:srgbClr val="373A3C"/>
                </a:solidFill>
                <a:highlight>
                  <a:srgbClr val="FFFFFF"/>
                </a:highlight>
              </a:rPr>
              <a:t> not </a:t>
            </a:r>
            <a:r>
              <a:rPr lang="tr-TR" sz="1200" dirty="0" err="1">
                <a:solidFill>
                  <a:srgbClr val="373A3C"/>
                </a:solidFill>
                <a:highlight>
                  <a:srgbClr val="FFFFFF"/>
                </a:highlight>
              </a:rPr>
              <a:t>only</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 </a:t>
            </a:r>
            <a:r>
              <a:rPr lang="tr-TR" sz="1200" dirty="0" err="1">
                <a:solidFill>
                  <a:srgbClr val="373A3C"/>
                </a:solidFill>
                <a:highlight>
                  <a:srgbClr val="FFFFFF"/>
                </a:highlight>
              </a:rPr>
              <a:t>selected</a:t>
            </a:r>
            <a:r>
              <a:rPr lang="tr-TR" sz="1200" dirty="0">
                <a:solidFill>
                  <a:srgbClr val="373A3C"/>
                </a:solidFill>
                <a:highlight>
                  <a:srgbClr val="FFFFFF"/>
                </a:highlight>
              </a:rPr>
              <a:t> </a:t>
            </a:r>
            <a:r>
              <a:rPr lang="tr-TR" sz="1200" dirty="0" err="1">
                <a:solidFill>
                  <a:srgbClr val="373A3C"/>
                </a:solidFill>
                <a:highlight>
                  <a:srgbClr val="FFFFFF"/>
                </a:highlight>
              </a:rPr>
              <a:t>group</a:t>
            </a:r>
            <a:r>
              <a:rPr lang="tr-TR" sz="1200" dirty="0">
                <a:solidFill>
                  <a:srgbClr val="373A3C"/>
                </a:solidFill>
                <a:highlight>
                  <a:srgbClr val="FFFFFF"/>
                </a:highlight>
              </a:rPr>
              <a:t> of </a:t>
            </a:r>
            <a:r>
              <a:rPr lang="tr-TR" sz="1200" dirty="0" err="1">
                <a:solidFill>
                  <a:srgbClr val="373A3C"/>
                </a:solidFill>
                <a:highlight>
                  <a:srgbClr val="FFFFFF"/>
                </a:highlight>
              </a:rPr>
              <a:t>rows</a:t>
            </a:r>
            <a:r>
              <a:rPr lang="tr-TR" sz="1200" dirty="0">
                <a:solidFill>
                  <a:srgbClr val="373A3C"/>
                </a:solidFill>
                <a:highlight>
                  <a:srgbClr val="FFFFFF"/>
                </a:highlight>
              </a:rPr>
              <a:t>. </a:t>
            </a:r>
            <a:r>
              <a:rPr lang="tr-TR" sz="1200" dirty="0" err="1">
                <a:solidFill>
                  <a:srgbClr val="373A3C"/>
                </a:solidFill>
                <a:highlight>
                  <a:srgbClr val="FFFFFF"/>
                </a:highlight>
              </a:rPr>
              <a:t>In</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previous</a:t>
            </a:r>
            <a:r>
              <a:rPr lang="tr-TR" sz="1200" dirty="0">
                <a:solidFill>
                  <a:srgbClr val="373A3C"/>
                </a:solidFill>
                <a:highlight>
                  <a:srgbClr val="FFFFFF"/>
                </a:highlight>
              </a:rPr>
              <a:t> </a:t>
            </a:r>
            <a:r>
              <a:rPr lang="tr-TR" sz="1200" dirty="0" err="1">
                <a:solidFill>
                  <a:srgbClr val="373A3C"/>
                </a:solidFill>
                <a:highlight>
                  <a:srgbClr val="FFFFFF"/>
                </a:highlight>
              </a:rPr>
              <a:t>parts</a:t>
            </a:r>
            <a:r>
              <a:rPr lang="tr-TR" sz="1200" dirty="0">
                <a:solidFill>
                  <a:srgbClr val="373A3C"/>
                </a:solidFill>
                <a:highlight>
                  <a:srgbClr val="FFFFFF"/>
                </a:highlight>
              </a:rPr>
              <a:t>, </a:t>
            </a:r>
            <a:r>
              <a:rPr lang="tr-TR" sz="1200" dirty="0" err="1">
                <a:solidFill>
                  <a:srgbClr val="373A3C"/>
                </a:solidFill>
                <a:highlight>
                  <a:srgbClr val="FFFFFF"/>
                </a:highlight>
              </a:rPr>
              <a:t>we</a:t>
            </a:r>
            <a:r>
              <a:rPr lang="tr-TR" sz="1200" dirty="0">
                <a:solidFill>
                  <a:srgbClr val="373A3C"/>
                </a:solidFill>
                <a:highlight>
                  <a:srgbClr val="FFFFFF"/>
                </a:highlight>
              </a:rPr>
              <a:t> </a:t>
            </a:r>
            <a:r>
              <a:rPr lang="tr-TR" sz="1200" dirty="0" err="1">
                <a:solidFill>
                  <a:srgbClr val="373A3C"/>
                </a:solidFill>
                <a:highlight>
                  <a:srgbClr val="FFFFFF"/>
                </a:highlight>
              </a:rPr>
              <a:t>found</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total </a:t>
            </a:r>
            <a:r>
              <a:rPr lang="tr-TR" sz="1200" dirty="0" err="1">
                <a:solidFill>
                  <a:srgbClr val="373A3C"/>
                </a:solidFill>
                <a:highlight>
                  <a:srgbClr val="FFFFFF"/>
                </a:highlight>
              </a:rPr>
              <a:t>amount</a:t>
            </a:r>
            <a:r>
              <a:rPr lang="tr-TR" sz="1200" dirty="0">
                <a:solidFill>
                  <a:srgbClr val="373A3C"/>
                </a:solidFill>
                <a:highlight>
                  <a:srgbClr val="FFFFFF"/>
                </a:highlight>
              </a:rPr>
              <a:t> of </a:t>
            </a:r>
            <a:r>
              <a:rPr lang="tr-TR" sz="1200" dirty="0" err="1">
                <a:solidFill>
                  <a:srgbClr val="373A3C"/>
                </a:solidFill>
                <a:highlight>
                  <a:srgbClr val="FFFFFF"/>
                </a:highlight>
              </a:rPr>
              <a:t>salaries</a:t>
            </a:r>
            <a:r>
              <a:rPr lang="tr-TR" sz="1200" dirty="0">
                <a:solidFill>
                  <a:srgbClr val="373A3C"/>
                </a:solidFill>
                <a:highlight>
                  <a:srgbClr val="FFFFFF"/>
                </a:highlight>
              </a:rPr>
              <a:t> of </a:t>
            </a:r>
            <a:r>
              <a:rPr lang="tr-TR" sz="1200" dirty="0" err="1">
                <a:solidFill>
                  <a:srgbClr val="373A3C"/>
                </a:solidFill>
                <a:highlight>
                  <a:srgbClr val="FFFFFF"/>
                </a:highlight>
              </a:rPr>
              <a:t>male</a:t>
            </a:r>
            <a:r>
              <a:rPr lang="tr-TR" sz="1200" dirty="0">
                <a:solidFill>
                  <a:srgbClr val="373A3C"/>
                </a:solidFill>
                <a:highlight>
                  <a:srgbClr val="FFFFFF"/>
                </a:highlight>
              </a:rPr>
              <a:t> </a:t>
            </a:r>
            <a:r>
              <a:rPr lang="tr-TR" sz="1200" dirty="0" err="1">
                <a:solidFill>
                  <a:srgbClr val="373A3C"/>
                </a:solidFill>
                <a:highlight>
                  <a:srgbClr val="FFFFFF"/>
                </a:highlight>
              </a:rPr>
              <a:t>and</a:t>
            </a:r>
            <a:r>
              <a:rPr lang="tr-TR" sz="1200" dirty="0">
                <a:solidFill>
                  <a:srgbClr val="373A3C"/>
                </a:solidFill>
                <a:highlight>
                  <a:srgbClr val="FFFFFF"/>
                </a:highlight>
              </a:rPr>
              <a:t> </a:t>
            </a:r>
            <a:r>
              <a:rPr lang="tr-TR" sz="1200" dirty="0" err="1">
                <a:solidFill>
                  <a:srgbClr val="373A3C"/>
                </a:solidFill>
                <a:highlight>
                  <a:srgbClr val="FFFFFF"/>
                </a:highlight>
              </a:rPr>
              <a:t>female</a:t>
            </a:r>
            <a:r>
              <a:rPr lang="tr-TR" sz="1200" dirty="0">
                <a:solidFill>
                  <a:srgbClr val="373A3C"/>
                </a:solidFill>
                <a:highlight>
                  <a:srgbClr val="FFFFFF"/>
                </a:highlight>
              </a:rPr>
              <a:t> </a:t>
            </a:r>
            <a:r>
              <a:rPr lang="tr-TR" sz="1200" dirty="0" err="1">
                <a:solidFill>
                  <a:srgbClr val="373A3C"/>
                </a:solidFill>
                <a:highlight>
                  <a:srgbClr val="FFFFFF"/>
                </a:highlight>
              </a:rPr>
              <a:t>employees</a:t>
            </a:r>
            <a:r>
              <a:rPr lang="tr-TR" sz="1200" dirty="0">
                <a:solidFill>
                  <a:srgbClr val="373A3C"/>
                </a:solidFill>
                <a:highlight>
                  <a:srgbClr val="FFFFFF"/>
                </a:highlight>
              </a:rPr>
              <a:t> </a:t>
            </a:r>
            <a:r>
              <a:rPr lang="tr-TR" sz="1200" dirty="0" err="1">
                <a:solidFill>
                  <a:srgbClr val="373A3C"/>
                </a:solidFill>
                <a:highlight>
                  <a:srgbClr val="FFFFFF"/>
                </a:highlight>
              </a:rPr>
              <a:t>separately</a:t>
            </a:r>
            <a:r>
              <a:rPr lang="tr-TR" sz="1200" dirty="0">
                <a:solidFill>
                  <a:srgbClr val="373A3C"/>
                </a:solidFill>
                <a:highlight>
                  <a:srgbClr val="FFFFFF"/>
                </a:highlight>
              </a:rPr>
              <a:t>.  </a:t>
            </a:r>
            <a:r>
              <a:rPr lang="tr-TR" sz="1200" dirty="0" err="1">
                <a:solidFill>
                  <a:srgbClr val="373A3C"/>
                </a:solidFill>
                <a:highlight>
                  <a:srgbClr val="FFFFFF"/>
                </a:highlight>
              </a:rPr>
              <a:t>What</a:t>
            </a:r>
            <a:r>
              <a:rPr lang="tr-TR" sz="1200" dirty="0">
                <a:solidFill>
                  <a:srgbClr val="373A3C"/>
                </a:solidFill>
                <a:highlight>
                  <a:srgbClr val="FFFFFF"/>
                </a:highlight>
              </a:rPr>
              <a:t> </a:t>
            </a:r>
            <a:r>
              <a:rPr lang="tr-TR" sz="1200" dirty="0" err="1">
                <a:solidFill>
                  <a:srgbClr val="373A3C"/>
                </a:solidFill>
                <a:highlight>
                  <a:srgbClr val="FFFFFF"/>
                </a:highlight>
              </a:rPr>
              <a:t>if</a:t>
            </a:r>
            <a:r>
              <a:rPr lang="tr-TR" sz="1200" dirty="0">
                <a:solidFill>
                  <a:srgbClr val="373A3C"/>
                </a:solidFill>
                <a:highlight>
                  <a:srgbClr val="FFFFFF"/>
                </a:highlight>
              </a:rPr>
              <a:t> </a:t>
            </a:r>
            <a:r>
              <a:rPr lang="tr-TR" sz="1200" dirty="0" err="1">
                <a:solidFill>
                  <a:srgbClr val="373A3C"/>
                </a:solidFill>
                <a:highlight>
                  <a:srgbClr val="FFFFFF"/>
                </a:highlight>
              </a:rPr>
              <a:t>want</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show</a:t>
            </a:r>
            <a:r>
              <a:rPr lang="tr-TR" sz="1200" dirty="0">
                <a:solidFill>
                  <a:srgbClr val="373A3C"/>
                </a:solidFill>
                <a:highlight>
                  <a:srgbClr val="FFFFFF"/>
                </a:highlight>
              </a:rPr>
              <a:t> </a:t>
            </a:r>
            <a:r>
              <a:rPr lang="tr-TR" sz="1200" dirty="0" err="1">
                <a:solidFill>
                  <a:srgbClr val="373A3C"/>
                </a:solidFill>
                <a:highlight>
                  <a:srgbClr val="FFFFFF"/>
                </a:highlight>
              </a:rPr>
              <a:t>them</a:t>
            </a:r>
            <a:r>
              <a:rPr lang="tr-TR" sz="1200" dirty="0">
                <a:solidFill>
                  <a:srgbClr val="373A3C"/>
                </a:solidFill>
                <a:highlight>
                  <a:srgbClr val="FFFFFF"/>
                </a:highlight>
              </a:rPr>
              <a:t> in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same</a:t>
            </a:r>
            <a:r>
              <a:rPr lang="tr-TR" sz="1200" dirty="0">
                <a:solidFill>
                  <a:srgbClr val="373A3C"/>
                </a:solidFill>
                <a:highlight>
                  <a:srgbClr val="FFFFFF"/>
                </a:highlight>
              </a:rPr>
              <a:t> </a:t>
            </a:r>
            <a:r>
              <a:rPr lang="tr-TR" sz="1200" dirty="0" err="1">
                <a:solidFill>
                  <a:srgbClr val="373A3C"/>
                </a:solidFill>
                <a:highlight>
                  <a:srgbClr val="FFFFFF"/>
                </a:highlight>
              </a:rPr>
              <a:t>result</a:t>
            </a:r>
            <a:r>
              <a:rPr lang="tr-TR" sz="1200" dirty="0">
                <a:solidFill>
                  <a:srgbClr val="373A3C"/>
                </a:solidFill>
                <a:highlight>
                  <a:srgbClr val="FFFFFF"/>
                </a:highlight>
              </a:rPr>
              <a:t> </a:t>
            </a:r>
            <a:r>
              <a:rPr lang="tr-TR" sz="1200" dirty="0" err="1">
                <a:solidFill>
                  <a:srgbClr val="373A3C"/>
                </a:solidFill>
                <a:highlight>
                  <a:srgbClr val="FFFFFF"/>
                </a:highlight>
              </a:rPr>
              <a:t>table</a:t>
            </a:r>
            <a:r>
              <a:rPr lang="tr-TR" sz="1200" dirty="0">
                <a:solidFill>
                  <a:srgbClr val="373A3C"/>
                </a:solidFill>
                <a:highlight>
                  <a:srgbClr val="FFFFFF"/>
                </a:highlight>
              </a:rPr>
              <a:t> </a:t>
            </a:r>
            <a:r>
              <a:rPr lang="tr-TR" sz="1200" dirty="0" err="1">
                <a:solidFill>
                  <a:srgbClr val="373A3C"/>
                </a:solidFill>
                <a:highlight>
                  <a:srgbClr val="FFFFFF"/>
                </a:highlight>
              </a:rPr>
              <a:t>grouped</a:t>
            </a:r>
            <a:r>
              <a:rPr lang="tr-TR" sz="1200" dirty="0">
                <a:solidFill>
                  <a:srgbClr val="373A3C"/>
                </a:solidFill>
                <a:highlight>
                  <a:srgbClr val="FFFFFF"/>
                </a:highlight>
              </a:rPr>
              <a:t> </a:t>
            </a:r>
            <a:r>
              <a:rPr lang="tr-TR" sz="1200" dirty="0" err="1">
                <a:solidFill>
                  <a:srgbClr val="373A3C"/>
                </a:solidFill>
                <a:highlight>
                  <a:srgbClr val="FFFFFF"/>
                </a:highlight>
              </a:rPr>
              <a:t>by</a:t>
            </a:r>
            <a:r>
              <a:rPr lang="tr-TR" sz="1200" dirty="0">
                <a:solidFill>
                  <a:srgbClr val="373A3C"/>
                </a:solidFill>
                <a:highlight>
                  <a:srgbClr val="FFFFFF"/>
                </a:highlight>
              </a:rPr>
              <a:t> </a:t>
            </a:r>
            <a:r>
              <a:rPr lang="tr-TR" sz="1200" dirty="0" err="1">
                <a:solidFill>
                  <a:srgbClr val="373A3C"/>
                </a:solidFill>
                <a:highlight>
                  <a:srgbClr val="FFFFFF"/>
                </a:highlight>
              </a:rPr>
              <a:t>their</a:t>
            </a:r>
            <a:r>
              <a:rPr lang="tr-TR" sz="1200" dirty="0">
                <a:solidFill>
                  <a:srgbClr val="373A3C"/>
                </a:solidFill>
                <a:highlight>
                  <a:srgbClr val="FFFFFF"/>
                </a:highlight>
              </a:rPr>
              <a:t> </a:t>
            </a:r>
            <a:r>
              <a:rPr lang="tr-TR" sz="1200" dirty="0" err="1">
                <a:solidFill>
                  <a:srgbClr val="373A3C"/>
                </a:solidFill>
                <a:highlight>
                  <a:srgbClr val="FFFFFF"/>
                </a:highlight>
              </a:rPr>
              <a:t>gender</a:t>
            </a:r>
            <a:r>
              <a:rPr lang="tr-TR" sz="1200" dirty="0">
                <a:solidFill>
                  <a:srgbClr val="373A3C"/>
                </a:solidFill>
                <a:highlight>
                  <a:srgbClr val="FFFFFF"/>
                </a:highlight>
              </a:rPr>
              <a:t>. </a:t>
            </a:r>
            <a:r>
              <a:rPr lang="tr-TR" sz="1200" dirty="0" err="1">
                <a:solidFill>
                  <a:srgbClr val="373A3C"/>
                </a:solidFill>
                <a:highlight>
                  <a:srgbClr val="FFFFFF"/>
                </a:highlight>
              </a:rPr>
              <a:t>In</a:t>
            </a:r>
            <a:r>
              <a:rPr lang="tr-TR" sz="1200" dirty="0">
                <a:solidFill>
                  <a:srgbClr val="373A3C"/>
                </a:solidFill>
                <a:highlight>
                  <a:srgbClr val="FFFFFF"/>
                </a:highlight>
              </a:rPr>
              <a:t> </a:t>
            </a:r>
            <a:r>
              <a:rPr lang="tr-TR" sz="1200" dirty="0" err="1">
                <a:solidFill>
                  <a:srgbClr val="373A3C"/>
                </a:solidFill>
                <a:highlight>
                  <a:srgbClr val="FFFFFF"/>
                </a:highlight>
              </a:rPr>
              <a:t>such</a:t>
            </a:r>
            <a:r>
              <a:rPr lang="tr-TR" sz="1200" dirty="0">
                <a:solidFill>
                  <a:srgbClr val="373A3C"/>
                </a:solidFill>
                <a:highlight>
                  <a:srgbClr val="FFFFFF"/>
                </a:highlight>
              </a:rPr>
              <a:t> </a:t>
            </a:r>
            <a:r>
              <a:rPr lang="tr-TR" sz="1200" dirty="0" err="1">
                <a:solidFill>
                  <a:srgbClr val="373A3C"/>
                </a:solidFill>
                <a:highlight>
                  <a:srgbClr val="FFFFFF"/>
                </a:highlight>
              </a:rPr>
              <a:t>cases</a:t>
            </a:r>
            <a:r>
              <a:rPr lang="tr-TR" sz="1200" dirty="0">
                <a:solidFill>
                  <a:srgbClr val="373A3C"/>
                </a:solidFill>
                <a:highlight>
                  <a:srgbClr val="FFFFFF"/>
                </a:highlight>
              </a:rPr>
              <a:t>, </a:t>
            </a:r>
            <a:r>
              <a:rPr lang="tr-TR" sz="1200" dirty="0" err="1">
                <a:solidFill>
                  <a:srgbClr val="373A3C"/>
                </a:solidFill>
                <a:highlight>
                  <a:srgbClr val="FFFFFF"/>
                </a:highlight>
              </a:rPr>
              <a:t>we</a:t>
            </a:r>
            <a:r>
              <a:rPr lang="tr-TR" sz="1200" dirty="0">
                <a:solidFill>
                  <a:srgbClr val="373A3C"/>
                </a:solidFill>
                <a:highlight>
                  <a:srgbClr val="FFFFFF"/>
                </a:highlight>
              </a:rPr>
              <a:t> </a:t>
            </a:r>
            <a:r>
              <a:rPr lang="tr-TR" sz="1200" dirty="0" err="1">
                <a:solidFill>
                  <a:srgbClr val="373A3C"/>
                </a:solidFill>
                <a:highlight>
                  <a:srgbClr val="FFFFFF"/>
                </a:highlight>
              </a:rPr>
              <a:t>use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GROUP BY</a:t>
            </a:r>
            <a:r>
              <a:rPr lang="tr-TR" sz="1200" dirty="0">
                <a:solidFill>
                  <a:srgbClr val="373A3C"/>
                </a:solidFill>
                <a:highlight>
                  <a:srgbClr val="FFFFFF"/>
                </a:highlight>
              </a:rPr>
              <a:t> </a:t>
            </a:r>
            <a:r>
              <a:rPr lang="tr-TR" sz="1200" dirty="0" err="1">
                <a:solidFill>
                  <a:srgbClr val="373A3C"/>
                </a:solidFill>
                <a:highlight>
                  <a:srgbClr val="FFFFFF"/>
                </a:highlight>
              </a:rPr>
              <a:t>statement</a:t>
            </a:r>
            <a:r>
              <a:rPr lang="tr-TR" sz="1200" dirty="0">
                <a:solidFill>
                  <a:srgbClr val="373A3C"/>
                </a:solidFill>
                <a:highlight>
                  <a:srgbClr val="FFFFFF"/>
                </a:highlight>
              </a:rPr>
              <a:t>. </a:t>
            </a:r>
            <a:r>
              <a:rPr lang="tr-TR" sz="1200" dirty="0" err="1">
                <a:solidFill>
                  <a:srgbClr val="373A3C"/>
                </a:solidFill>
                <a:highlight>
                  <a:srgbClr val="FFFFFF"/>
                </a:highlight>
              </a:rPr>
              <a:t>In</a:t>
            </a:r>
            <a:r>
              <a:rPr lang="tr-TR" sz="1200" dirty="0">
                <a:solidFill>
                  <a:srgbClr val="373A3C"/>
                </a:solidFill>
                <a:highlight>
                  <a:srgbClr val="FFFFFF"/>
                </a:highlight>
              </a:rPr>
              <a:t> </a:t>
            </a:r>
            <a:r>
              <a:rPr lang="tr-TR" sz="1200" dirty="0" err="1">
                <a:solidFill>
                  <a:srgbClr val="373A3C"/>
                </a:solidFill>
                <a:highlight>
                  <a:srgbClr val="FFFFFF"/>
                </a:highlight>
              </a:rPr>
              <a:t>case</a:t>
            </a:r>
            <a:r>
              <a:rPr lang="tr-TR" sz="1200" dirty="0">
                <a:solidFill>
                  <a:srgbClr val="373A3C"/>
                </a:solidFill>
                <a:highlight>
                  <a:srgbClr val="FFFFFF"/>
                </a:highlight>
              </a:rPr>
              <a:t> a </a:t>
            </a:r>
            <a:r>
              <a:rPr lang="tr-TR" sz="1200" dirty="0">
                <a:solidFill>
                  <a:srgbClr val="FF0000"/>
                </a:solidFill>
                <a:highlight>
                  <a:srgbClr val="F0F0F0"/>
                </a:highlight>
                <a:latin typeface="Courier New"/>
                <a:ea typeface="Courier New"/>
                <a:cs typeface="Courier New"/>
                <a:sym typeface="Courier New"/>
              </a:rPr>
              <a:t>WHERE</a:t>
            </a:r>
            <a:r>
              <a:rPr lang="tr-TR" sz="1200" dirty="0">
                <a:solidFill>
                  <a:srgbClr val="373A3C"/>
                </a:solidFill>
                <a:highlight>
                  <a:srgbClr val="FFFFFF"/>
                </a:highlight>
              </a:rPr>
              <a:t> </a:t>
            </a:r>
            <a:r>
              <a:rPr lang="tr-TR" sz="1200" dirty="0" err="1">
                <a:solidFill>
                  <a:srgbClr val="373A3C"/>
                </a:solidFill>
                <a:highlight>
                  <a:srgbClr val="FFFFFF"/>
                </a:highlight>
              </a:rPr>
              <a:t>clause</a:t>
            </a:r>
            <a:r>
              <a:rPr lang="tr-TR" sz="1200" dirty="0">
                <a:solidFill>
                  <a:srgbClr val="373A3C"/>
                </a:solidFill>
                <a:highlight>
                  <a:srgbClr val="FFFFFF"/>
                </a:highlight>
              </a:rPr>
              <a:t> is </a:t>
            </a:r>
            <a:r>
              <a:rPr lang="tr-TR" sz="1200" dirty="0" err="1">
                <a:solidFill>
                  <a:srgbClr val="373A3C"/>
                </a:solidFill>
                <a:highlight>
                  <a:srgbClr val="FFFFFF"/>
                </a:highlight>
              </a:rPr>
              <a:t>used</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GROUP BY</a:t>
            </a:r>
            <a:r>
              <a:rPr lang="tr-TR" sz="1200" dirty="0">
                <a:solidFill>
                  <a:srgbClr val="373A3C"/>
                </a:solidFill>
                <a:highlight>
                  <a:srgbClr val="FFFFFF"/>
                </a:highlight>
              </a:rPr>
              <a:t> </a:t>
            </a:r>
            <a:r>
              <a:rPr lang="tr-TR" sz="1200" dirty="0" err="1">
                <a:solidFill>
                  <a:srgbClr val="373A3C"/>
                </a:solidFill>
                <a:highlight>
                  <a:srgbClr val="FFFFFF"/>
                </a:highlight>
              </a:rPr>
              <a:t>clause</a:t>
            </a:r>
            <a:r>
              <a:rPr lang="tr-TR" sz="1200" dirty="0">
                <a:solidFill>
                  <a:srgbClr val="373A3C"/>
                </a:solidFill>
                <a:highlight>
                  <a:srgbClr val="FFFFFF"/>
                </a:highlight>
              </a:rPr>
              <a:t> </a:t>
            </a:r>
            <a:r>
              <a:rPr lang="tr-TR" sz="1200" dirty="0" err="1">
                <a:solidFill>
                  <a:srgbClr val="373A3C"/>
                </a:solidFill>
                <a:highlight>
                  <a:srgbClr val="FFFFFF"/>
                </a:highlight>
              </a:rPr>
              <a:t>should</a:t>
            </a:r>
            <a:r>
              <a:rPr lang="tr-TR" sz="1200" dirty="0">
                <a:solidFill>
                  <a:srgbClr val="373A3C"/>
                </a:solidFill>
                <a:highlight>
                  <a:srgbClr val="FFFFFF"/>
                </a:highlight>
              </a:rPr>
              <a:t> </a:t>
            </a:r>
            <a:r>
              <a:rPr lang="tr-TR" sz="1200" dirty="0" err="1">
                <a:solidFill>
                  <a:srgbClr val="373A3C"/>
                </a:solidFill>
                <a:highlight>
                  <a:srgbClr val="FFFFFF"/>
                </a:highlight>
              </a:rPr>
              <a:t>come</a:t>
            </a:r>
            <a:r>
              <a:rPr lang="tr-TR" sz="1200" dirty="0">
                <a:solidFill>
                  <a:srgbClr val="373A3C"/>
                </a:solidFill>
                <a:highlight>
                  <a:srgbClr val="FFFFFF"/>
                </a:highlight>
              </a:rPr>
              <a:t> </a:t>
            </a:r>
            <a:r>
              <a:rPr lang="tr-TR" sz="1200" dirty="0" err="1">
                <a:solidFill>
                  <a:srgbClr val="373A3C"/>
                </a:solidFill>
                <a:highlight>
                  <a:srgbClr val="FFFFFF"/>
                </a:highlight>
              </a:rPr>
              <a:t>after</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WHERE</a:t>
            </a:r>
            <a:r>
              <a:rPr lang="tr-TR" sz="1200" dirty="0">
                <a:solidFill>
                  <a:srgbClr val="373A3C"/>
                </a:solidFill>
                <a:highlight>
                  <a:srgbClr val="FFFFFF"/>
                </a:highlight>
              </a:rPr>
              <a:t> </a:t>
            </a:r>
            <a:r>
              <a:rPr lang="tr-TR" sz="1200" dirty="0" err="1">
                <a:solidFill>
                  <a:srgbClr val="373A3C"/>
                </a:solidFill>
                <a:highlight>
                  <a:srgbClr val="FFFFFF"/>
                </a:highlight>
              </a:rPr>
              <a:t>clause</a:t>
            </a:r>
            <a:r>
              <a:rPr lang="tr-TR" sz="1200" dirty="0">
                <a:solidFill>
                  <a:srgbClr val="373A3C"/>
                </a:solidFill>
                <a:highlight>
                  <a:srgbClr val="FFFFFF"/>
                </a:highlight>
              </a:rPr>
              <a:t>. </a:t>
            </a:r>
            <a:r>
              <a:rPr lang="tr-TR" sz="1200" dirty="0" err="1">
                <a:solidFill>
                  <a:srgbClr val="373A3C"/>
                </a:solidFill>
                <a:highlight>
                  <a:srgbClr val="FFFFFF"/>
                </a:highlight>
              </a:rPr>
              <a:t>We</a:t>
            </a:r>
            <a:r>
              <a:rPr lang="tr-TR" sz="1200" dirty="0">
                <a:solidFill>
                  <a:srgbClr val="373A3C"/>
                </a:solidFill>
                <a:highlight>
                  <a:srgbClr val="FFFFFF"/>
                </a:highlight>
              </a:rPr>
              <a:t> </a:t>
            </a:r>
            <a:r>
              <a:rPr lang="tr-TR" sz="1200" dirty="0" err="1">
                <a:solidFill>
                  <a:srgbClr val="373A3C"/>
                </a:solidFill>
                <a:highlight>
                  <a:srgbClr val="FFFFFF"/>
                </a:highlight>
              </a:rPr>
              <a:t>specify</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column</a:t>
            </a:r>
            <a:r>
              <a:rPr lang="tr-TR" sz="1200" dirty="0">
                <a:solidFill>
                  <a:srgbClr val="373A3C"/>
                </a:solidFill>
                <a:highlight>
                  <a:srgbClr val="FFFFFF"/>
                </a:highlight>
              </a:rPr>
              <a:t> </a:t>
            </a:r>
            <a:r>
              <a:rPr lang="tr-TR" sz="1200" dirty="0" err="1">
                <a:solidFill>
                  <a:srgbClr val="373A3C"/>
                </a:solidFill>
                <a:highlight>
                  <a:srgbClr val="FFFFFF"/>
                </a:highlight>
              </a:rPr>
              <a:t>or</a:t>
            </a:r>
            <a:r>
              <a:rPr lang="tr-TR" sz="1200" dirty="0">
                <a:solidFill>
                  <a:srgbClr val="373A3C"/>
                </a:solidFill>
                <a:highlight>
                  <a:srgbClr val="FFFFFF"/>
                </a:highlight>
              </a:rPr>
              <a:t> a </a:t>
            </a:r>
            <a:r>
              <a:rPr lang="tr-TR" sz="1200" dirty="0" err="1">
                <a:solidFill>
                  <a:srgbClr val="373A3C"/>
                </a:solidFill>
                <a:highlight>
                  <a:srgbClr val="FFFFFF"/>
                </a:highlight>
              </a:rPr>
              <a:t>list</a:t>
            </a:r>
            <a:r>
              <a:rPr lang="tr-TR" sz="1200" dirty="0">
                <a:solidFill>
                  <a:srgbClr val="373A3C"/>
                </a:solidFill>
                <a:highlight>
                  <a:srgbClr val="FFFFFF"/>
                </a:highlight>
              </a:rPr>
              <a:t> of </a:t>
            </a:r>
            <a:r>
              <a:rPr lang="tr-TR" sz="1200" dirty="0" err="1">
                <a:solidFill>
                  <a:srgbClr val="373A3C"/>
                </a:solidFill>
                <a:highlight>
                  <a:srgbClr val="FFFFFF"/>
                </a:highlight>
              </a:rPr>
              <a:t>comma-separated</a:t>
            </a:r>
            <a:r>
              <a:rPr lang="tr-TR" sz="1200" dirty="0">
                <a:solidFill>
                  <a:srgbClr val="373A3C"/>
                </a:solidFill>
                <a:highlight>
                  <a:srgbClr val="FFFFFF"/>
                </a:highlight>
              </a:rPr>
              <a:t> </a:t>
            </a:r>
            <a:r>
              <a:rPr lang="tr-TR" sz="1200" dirty="0" err="1">
                <a:solidFill>
                  <a:srgbClr val="373A3C"/>
                </a:solidFill>
                <a:highlight>
                  <a:srgbClr val="FFFFFF"/>
                </a:highlight>
              </a:rPr>
              <a:t>columns</a:t>
            </a:r>
            <a:r>
              <a:rPr lang="tr-TR" sz="1200" dirty="0">
                <a:solidFill>
                  <a:srgbClr val="373A3C"/>
                </a:solidFill>
                <a:highlight>
                  <a:srgbClr val="FFFFFF"/>
                </a:highlight>
              </a:rPr>
              <a:t> </a:t>
            </a:r>
            <a:r>
              <a:rPr lang="tr-TR" sz="1200" dirty="0" err="1">
                <a:solidFill>
                  <a:srgbClr val="373A3C"/>
                </a:solidFill>
                <a:highlight>
                  <a:srgbClr val="FFFFFF"/>
                </a:highlight>
              </a:rPr>
              <a:t>right</a:t>
            </a:r>
            <a:r>
              <a:rPr lang="tr-TR" sz="1200" dirty="0">
                <a:solidFill>
                  <a:srgbClr val="373A3C"/>
                </a:solidFill>
                <a:highlight>
                  <a:srgbClr val="FFFFFF"/>
                </a:highlight>
              </a:rPr>
              <a:t> </a:t>
            </a:r>
            <a:r>
              <a:rPr lang="tr-TR" sz="1200" dirty="0" err="1">
                <a:solidFill>
                  <a:srgbClr val="373A3C"/>
                </a:solidFill>
                <a:highlight>
                  <a:srgbClr val="FFFFFF"/>
                </a:highlight>
              </a:rPr>
              <a:t>after</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a:solidFill>
                  <a:srgbClr val="FF0000"/>
                </a:solidFill>
                <a:highlight>
                  <a:srgbClr val="F0F0F0"/>
                </a:highlight>
                <a:latin typeface="Courier New"/>
                <a:ea typeface="Courier New"/>
                <a:cs typeface="Courier New"/>
                <a:sym typeface="Courier New"/>
              </a:rPr>
              <a:t>GROUP BY</a:t>
            </a:r>
            <a:r>
              <a:rPr lang="tr-TR" sz="1200" dirty="0">
                <a:solidFill>
                  <a:srgbClr val="373A3C"/>
                </a:solidFill>
                <a:highlight>
                  <a:srgbClr val="FFFFFF"/>
                </a:highlight>
              </a:rPr>
              <a:t>.  </a:t>
            </a:r>
            <a:r>
              <a:rPr lang="tr-TR" sz="1200" dirty="0" err="1">
                <a:solidFill>
                  <a:srgbClr val="373A3C"/>
                </a:solidFill>
                <a:highlight>
                  <a:srgbClr val="FFFFFF"/>
                </a:highlight>
              </a:rPr>
              <a:t>Any</a:t>
            </a:r>
            <a:r>
              <a:rPr lang="tr-TR" sz="1200" dirty="0">
                <a:solidFill>
                  <a:srgbClr val="373A3C"/>
                </a:solidFill>
                <a:highlight>
                  <a:srgbClr val="FFFFFF"/>
                </a:highlight>
              </a:rPr>
              <a:t> </a:t>
            </a:r>
            <a:r>
              <a:rPr lang="tr-TR" sz="1200" dirty="0" err="1">
                <a:solidFill>
                  <a:srgbClr val="373A3C"/>
                </a:solidFill>
                <a:highlight>
                  <a:srgbClr val="FFFFFF"/>
                </a:highlight>
              </a:rPr>
              <a:t>nonaggregate</a:t>
            </a:r>
            <a:r>
              <a:rPr lang="tr-TR" sz="1200" dirty="0">
                <a:solidFill>
                  <a:srgbClr val="373A3C"/>
                </a:solidFill>
                <a:highlight>
                  <a:srgbClr val="FFFFFF"/>
                </a:highlight>
              </a:rPr>
              <a:t> </a:t>
            </a:r>
            <a:r>
              <a:rPr lang="tr-TR" sz="1200" dirty="0" err="1">
                <a:solidFill>
                  <a:srgbClr val="373A3C"/>
                </a:solidFill>
                <a:highlight>
                  <a:srgbClr val="FFFFFF"/>
                </a:highlight>
              </a:rPr>
              <a:t>expression</a:t>
            </a:r>
            <a:r>
              <a:rPr lang="tr-TR" sz="1200" dirty="0">
                <a:solidFill>
                  <a:srgbClr val="373A3C"/>
                </a:solidFill>
                <a:highlight>
                  <a:srgbClr val="FFFFFF"/>
                </a:highlight>
              </a:rPr>
              <a:t> in </a:t>
            </a:r>
            <a:r>
              <a:rPr lang="tr-TR" sz="1200" dirty="0" err="1">
                <a:solidFill>
                  <a:srgbClr val="373A3C"/>
                </a:solidFill>
                <a:highlight>
                  <a:srgbClr val="FFFFFF"/>
                </a:highlight>
              </a:rPr>
              <a:t>the</a:t>
            </a:r>
            <a:r>
              <a:rPr lang="tr-TR" sz="1200" dirty="0">
                <a:solidFill>
                  <a:srgbClr val="373A3C"/>
                </a:solidFill>
                <a:highlight>
                  <a:srgbClr val="FFFFFF"/>
                </a:highlight>
              </a:rPr>
              <a:t> SELECT </a:t>
            </a:r>
            <a:r>
              <a:rPr lang="tr-TR" sz="1200" dirty="0" err="1">
                <a:solidFill>
                  <a:srgbClr val="373A3C"/>
                </a:solidFill>
                <a:highlight>
                  <a:srgbClr val="FFFFFF"/>
                </a:highlight>
              </a:rPr>
              <a:t>must</a:t>
            </a:r>
            <a:r>
              <a:rPr lang="tr-TR" sz="1200" dirty="0">
                <a:solidFill>
                  <a:srgbClr val="373A3C"/>
                </a:solidFill>
                <a:highlight>
                  <a:srgbClr val="FFFFFF"/>
                </a:highlight>
              </a:rPr>
              <a:t> be </a:t>
            </a:r>
            <a:r>
              <a:rPr lang="tr-TR" sz="1200" dirty="0" err="1">
                <a:solidFill>
                  <a:srgbClr val="373A3C"/>
                </a:solidFill>
                <a:highlight>
                  <a:srgbClr val="FFFFFF"/>
                </a:highlight>
              </a:rPr>
              <a:t>included</a:t>
            </a:r>
            <a:r>
              <a:rPr lang="tr-TR" sz="1200" dirty="0">
                <a:solidFill>
                  <a:srgbClr val="373A3C"/>
                </a:solidFill>
                <a:highlight>
                  <a:srgbClr val="FFFFFF"/>
                </a:highlight>
              </a:rPr>
              <a:t> in </a:t>
            </a:r>
            <a:r>
              <a:rPr lang="tr-TR" sz="1200" dirty="0" err="1">
                <a:solidFill>
                  <a:srgbClr val="373A3C"/>
                </a:solidFill>
                <a:highlight>
                  <a:srgbClr val="FFFFFF"/>
                </a:highlight>
              </a:rPr>
              <a:t>the</a:t>
            </a:r>
            <a:r>
              <a:rPr lang="tr-TR" sz="1200" dirty="0">
                <a:solidFill>
                  <a:srgbClr val="373A3C"/>
                </a:solidFill>
                <a:highlight>
                  <a:srgbClr val="FFFFFF"/>
                </a:highlight>
              </a:rPr>
              <a:t> GROUP BY </a:t>
            </a:r>
            <a:r>
              <a:rPr lang="tr-TR" sz="1200" dirty="0" err="1">
                <a:solidFill>
                  <a:srgbClr val="373A3C"/>
                </a:solidFill>
                <a:highlight>
                  <a:srgbClr val="FFFFFF"/>
                </a:highlight>
              </a:rPr>
              <a:t>clause</a:t>
            </a:r>
            <a:r>
              <a:rPr lang="tr-TR" sz="1200" dirty="0">
                <a:solidFill>
                  <a:srgbClr val="373A3C"/>
                </a:solidFill>
                <a:highlight>
                  <a:srgbClr val="FFFFFF"/>
                </a:highlight>
              </a:rPr>
              <a:t>.</a:t>
            </a:r>
            <a:endParaRPr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59ae8a99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b59ae8a99a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tr-TR" sz="1450" dirty="0" err="1">
                <a:solidFill>
                  <a:srgbClr val="373A3C"/>
                </a:solidFill>
                <a:highlight>
                  <a:srgbClr val="FFFFFF"/>
                </a:highlight>
              </a:rPr>
              <a:t>We've</a:t>
            </a:r>
            <a:r>
              <a:rPr lang="tr-TR" sz="1450" dirty="0">
                <a:solidFill>
                  <a:srgbClr val="373A3C"/>
                </a:solidFill>
                <a:highlight>
                  <a:srgbClr val="FFFFFF"/>
                </a:highlight>
              </a:rPr>
              <a:t> </a:t>
            </a:r>
            <a:r>
              <a:rPr lang="tr-TR" sz="1450" dirty="0" err="1">
                <a:solidFill>
                  <a:srgbClr val="373A3C"/>
                </a:solidFill>
                <a:highlight>
                  <a:srgbClr val="FFFFFF"/>
                </a:highlight>
              </a:rPr>
              <a:t>mentioned</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dirty="0">
                <a:solidFill>
                  <a:srgbClr val="FF0000"/>
                </a:solidFill>
                <a:highlight>
                  <a:srgbClr val="F0F0F0"/>
                </a:highlight>
                <a:latin typeface="Courier New"/>
                <a:ea typeface="Courier New"/>
                <a:cs typeface="Courier New"/>
                <a:sym typeface="Courier New"/>
              </a:rPr>
              <a:t>GROUP BY</a:t>
            </a:r>
            <a:r>
              <a:rPr lang="tr-TR" sz="1450" dirty="0">
                <a:solidFill>
                  <a:srgbClr val="373A3C"/>
                </a:solidFill>
                <a:highlight>
                  <a:srgbClr val="FFFFFF"/>
                </a:highlight>
              </a:rPr>
              <a:t> </a:t>
            </a:r>
            <a:r>
              <a:rPr lang="tr-TR" sz="1450" dirty="0" err="1">
                <a:solidFill>
                  <a:srgbClr val="373A3C"/>
                </a:solidFill>
                <a:highlight>
                  <a:srgbClr val="FFFFFF"/>
                </a:highlight>
              </a:rPr>
              <a:t>clause</a:t>
            </a:r>
            <a:r>
              <a:rPr lang="tr-TR" sz="1450" dirty="0">
                <a:solidFill>
                  <a:srgbClr val="373A3C"/>
                </a:solidFill>
                <a:highlight>
                  <a:srgbClr val="FFFFFF"/>
                </a:highlight>
              </a:rPr>
              <a:t> is </a:t>
            </a:r>
            <a:r>
              <a:rPr lang="tr-TR" sz="1450" dirty="0" err="1">
                <a:solidFill>
                  <a:srgbClr val="373A3C"/>
                </a:solidFill>
                <a:highlight>
                  <a:srgbClr val="FFFFFF"/>
                </a:highlight>
              </a:rPr>
              <a:t>often</a:t>
            </a:r>
            <a:r>
              <a:rPr lang="tr-TR" sz="1450" dirty="0">
                <a:solidFill>
                  <a:srgbClr val="373A3C"/>
                </a:solidFill>
                <a:highlight>
                  <a:srgbClr val="FFFFFF"/>
                </a:highlight>
              </a:rPr>
              <a:t> </a:t>
            </a:r>
            <a:r>
              <a:rPr lang="tr-TR" sz="1450" dirty="0" err="1">
                <a:solidFill>
                  <a:srgbClr val="373A3C"/>
                </a:solidFill>
                <a:highlight>
                  <a:srgbClr val="FFFFFF"/>
                </a:highlight>
              </a:rPr>
              <a:t>used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aggregate</a:t>
            </a:r>
            <a:r>
              <a:rPr lang="tr-TR" sz="1450" dirty="0">
                <a:solidFill>
                  <a:srgbClr val="373A3C"/>
                </a:solidFill>
                <a:highlight>
                  <a:srgbClr val="FFFFFF"/>
                </a:highlight>
              </a:rPr>
              <a:t> </a:t>
            </a:r>
            <a:r>
              <a:rPr lang="tr-TR" sz="1450" dirty="0" err="1">
                <a:solidFill>
                  <a:srgbClr val="373A3C"/>
                </a:solidFill>
                <a:highlight>
                  <a:srgbClr val="FFFFFF"/>
                </a:highlight>
              </a:rPr>
              <a:t>functions</a:t>
            </a:r>
            <a:r>
              <a:rPr lang="tr-TR" sz="1450" dirty="0">
                <a:solidFill>
                  <a:srgbClr val="373A3C"/>
                </a:solidFill>
                <a:highlight>
                  <a:srgbClr val="FFFFFF"/>
                </a:highlight>
              </a:rPr>
              <a:t>. </a:t>
            </a:r>
            <a:r>
              <a:rPr lang="tr-TR" sz="1450" dirty="0" err="1">
                <a:solidFill>
                  <a:srgbClr val="373A3C"/>
                </a:solidFill>
                <a:highlight>
                  <a:srgbClr val="FFFFFF"/>
                </a:highlight>
              </a:rPr>
              <a:t>Now</a:t>
            </a:r>
            <a:r>
              <a:rPr lang="tr-TR" sz="1450" dirty="0">
                <a:solidFill>
                  <a:srgbClr val="373A3C"/>
                </a:solidFill>
                <a:highlight>
                  <a:srgbClr val="FFFFFF"/>
                </a:highlight>
              </a:rPr>
              <a:t>, </a:t>
            </a:r>
            <a:r>
              <a:rPr lang="tr-TR" sz="1450" dirty="0" err="1">
                <a:solidFill>
                  <a:srgbClr val="373A3C"/>
                </a:solidFill>
                <a:highlight>
                  <a:srgbClr val="FFFFFF"/>
                </a:highlight>
              </a:rPr>
              <a:t>let's</a:t>
            </a:r>
            <a:r>
              <a:rPr lang="tr-TR" sz="1450" dirty="0">
                <a:solidFill>
                  <a:srgbClr val="373A3C"/>
                </a:solidFill>
                <a:highlight>
                  <a:srgbClr val="FFFFFF"/>
                </a:highlight>
              </a:rPr>
              <a:t> </a:t>
            </a:r>
            <a:r>
              <a:rPr lang="tr-TR" sz="1450" dirty="0" err="1">
                <a:solidFill>
                  <a:srgbClr val="373A3C"/>
                </a:solidFill>
                <a:highlight>
                  <a:srgbClr val="FFFFFF"/>
                </a:highlight>
              </a:rPr>
              <a:t>see</a:t>
            </a:r>
            <a:r>
              <a:rPr lang="tr-TR" sz="1450" dirty="0">
                <a:solidFill>
                  <a:srgbClr val="373A3C"/>
                </a:solidFill>
                <a:highlight>
                  <a:srgbClr val="FFFFFF"/>
                </a:highlight>
              </a:rPr>
              <a:t> how it is.</a:t>
            </a:r>
            <a:endParaRPr sz="1200" dirty="0">
              <a:solidFill>
                <a:srgbClr val="333333"/>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59ae8a99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b59ae8a99a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59ae8a9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b59ae8a99a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you</a:t>
            </a:r>
            <a:r>
              <a:rPr lang="tr-TR" dirty="0"/>
              <a:t> </a:t>
            </a:r>
            <a:r>
              <a:rPr lang="tr-TR" dirty="0" err="1"/>
              <a:t>remember</a:t>
            </a:r>
            <a:r>
              <a:rPr lang="tr-TR" dirty="0"/>
              <a:t> </a:t>
            </a:r>
            <a:r>
              <a:rPr lang="tr-TR" dirty="0" err="1"/>
              <a:t>before</a:t>
            </a:r>
            <a:r>
              <a:rPr lang="tr-TR" dirty="0"/>
              <a:t>, </a:t>
            </a:r>
            <a:r>
              <a:rPr lang="tr-TR" dirty="0" err="1"/>
              <a:t>we</a:t>
            </a:r>
            <a:r>
              <a:rPr lang="tr-TR" dirty="0"/>
              <a:t> </a:t>
            </a:r>
            <a:r>
              <a:rPr lang="tr-TR" dirty="0" err="1"/>
              <a:t>used</a:t>
            </a:r>
            <a:r>
              <a:rPr lang="tr-TR" dirty="0"/>
              <a:t> </a:t>
            </a:r>
            <a:r>
              <a:rPr lang="tr-TR" dirty="0" err="1"/>
              <a:t>with</a:t>
            </a:r>
            <a:r>
              <a:rPr lang="tr-TR" dirty="0"/>
              <a:t> “</a:t>
            </a:r>
            <a:r>
              <a:rPr lang="tr-TR" dirty="0" err="1"/>
              <a:t>order</a:t>
            </a:r>
            <a:r>
              <a:rPr lang="tr-TR" dirty="0"/>
              <a:t> </a:t>
            </a:r>
            <a:r>
              <a:rPr lang="tr-TR" dirty="0" err="1"/>
              <a:t>by</a:t>
            </a:r>
            <a:r>
              <a:rPr lang="tr-TR" dirty="0"/>
              <a:t>” </a:t>
            </a:r>
            <a:r>
              <a:rPr lang="tr-TR" dirty="0" err="1"/>
              <a:t>clause</a:t>
            </a:r>
            <a:r>
              <a:rPr lang="tr-TR" dirty="0"/>
              <a:t> </a:t>
            </a:r>
            <a:r>
              <a:rPr lang="tr-TR" dirty="0" err="1"/>
              <a:t>to</a:t>
            </a:r>
            <a:r>
              <a:rPr lang="tr-TR" dirty="0"/>
              <a:t> </a:t>
            </a:r>
            <a:r>
              <a:rPr lang="tr-TR" dirty="0" err="1"/>
              <a:t>sort</a:t>
            </a:r>
            <a:endParaRPr dirty="0"/>
          </a:p>
          <a:p>
            <a:pPr marL="0" lvl="0" indent="0" algn="l" rtl="0">
              <a:lnSpc>
                <a:spcPct val="100000"/>
              </a:lnSpc>
              <a:spcBef>
                <a:spcPts val="0"/>
              </a:spcBef>
              <a:spcAft>
                <a:spcPts val="0"/>
              </a:spcAft>
              <a:buClr>
                <a:schemeClr val="dk1"/>
              </a:buClr>
              <a:buSzPts val="1100"/>
              <a:buFont typeface="Arial"/>
              <a:buNone/>
            </a:pPr>
            <a:r>
              <a:rPr lang="tr-TR" dirty="0"/>
              <a:t> </a:t>
            </a:r>
            <a:endParaRPr dirty="0"/>
          </a:p>
          <a:p>
            <a:pPr marL="0" lvl="0" indent="0" algn="l" rtl="0">
              <a:lnSpc>
                <a:spcPct val="100000"/>
              </a:lnSpc>
              <a:spcBef>
                <a:spcPts val="0"/>
              </a:spcBef>
              <a:spcAft>
                <a:spcPts val="0"/>
              </a:spcAft>
              <a:buClr>
                <a:schemeClr val="dk1"/>
              </a:buClr>
              <a:buSzPts val="1100"/>
              <a:buFont typeface="Arial"/>
              <a:buNone/>
            </a:pPr>
            <a:r>
              <a:rPr lang="tr-TR" dirty="0" err="1"/>
              <a:t>select</a:t>
            </a:r>
            <a:r>
              <a:rPr lang="tr-TR" dirty="0"/>
              <a:t> *</a:t>
            </a:r>
            <a:endParaRPr dirty="0"/>
          </a:p>
          <a:p>
            <a:pPr marL="0" lvl="0" indent="0" algn="l" rtl="0">
              <a:lnSpc>
                <a:spcPct val="100000"/>
              </a:lnSpc>
              <a:spcBef>
                <a:spcPts val="0"/>
              </a:spcBef>
              <a:spcAft>
                <a:spcPts val="0"/>
              </a:spcAft>
              <a:buClr>
                <a:schemeClr val="dk1"/>
              </a:buClr>
              <a:buSzPts val="1100"/>
              <a:buFont typeface="Arial"/>
              <a:buNone/>
            </a:pPr>
            <a:r>
              <a:rPr lang="tr-TR" dirty="0" err="1"/>
              <a:t>from</a:t>
            </a:r>
            <a:r>
              <a:rPr lang="tr-TR" dirty="0"/>
              <a:t> </a:t>
            </a:r>
            <a:r>
              <a:rPr lang="tr-TR" dirty="0" err="1"/>
              <a:t>employees</a:t>
            </a:r>
            <a:endParaRPr dirty="0"/>
          </a:p>
          <a:p>
            <a:pPr marL="0" lvl="0" indent="0" algn="l" rtl="0">
              <a:lnSpc>
                <a:spcPct val="100000"/>
              </a:lnSpc>
              <a:spcBef>
                <a:spcPts val="0"/>
              </a:spcBef>
              <a:spcAft>
                <a:spcPts val="0"/>
              </a:spcAft>
              <a:buClr>
                <a:schemeClr val="dk1"/>
              </a:buClr>
              <a:buSzPts val="1100"/>
              <a:buFont typeface="Arial"/>
              <a:buNone/>
            </a:pPr>
            <a:r>
              <a:rPr lang="tr-TR" dirty="0" err="1"/>
              <a:t>order</a:t>
            </a:r>
            <a:r>
              <a:rPr lang="tr-TR" dirty="0"/>
              <a:t> </a:t>
            </a:r>
            <a:r>
              <a:rPr lang="tr-TR" dirty="0" err="1"/>
              <a:t>by</a:t>
            </a:r>
            <a:r>
              <a:rPr lang="tr-TR" dirty="0"/>
              <a:t> </a:t>
            </a:r>
            <a:r>
              <a:rPr lang="tr-TR" dirty="0" err="1"/>
              <a:t>gender</a:t>
            </a:r>
            <a:r>
              <a:rPr lang="tr-TR" dirty="0"/>
              <a:t> DESC</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b59ae8a99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b59ae8a99a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endParaRPr sz="1200">
              <a:solidFill>
                <a:srgbClr val="333333"/>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781c0c3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781c0c3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6228023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59ae8a99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b59ae8a99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b59ae8a99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b59ae8a99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endParaRPr sz="1200">
              <a:solidFill>
                <a:srgbClr val="333333"/>
              </a:solidFill>
              <a:highlight>
                <a:srgbClr val="FFFFFF"/>
              </a:high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59ae8a99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b59ae8a99a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59ae8a99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b59ae8a99a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59ae8a99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b59ae8a99a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b59ae8a99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b59ae8a99a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59ae8a99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b59ae8a99a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dirty="0" err="1">
                <a:solidFill>
                  <a:srgbClr val="373A3C"/>
                </a:solidFill>
                <a:highlight>
                  <a:srgbClr val="FFFFFF"/>
                </a:highlight>
                <a:latin typeface="Raleway"/>
                <a:ea typeface="Raleway"/>
                <a:cs typeface="Raleway"/>
                <a:sym typeface="Raleway"/>
              </a:rPr>
              <a:t>In</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previous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part</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have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learned</a:t>
            </a:r>
            <a:r>
              <a:rPr lang="tr-TR" sz="1200" dirty="0">
                <a:solidFill>
                  <a:srgbClr val="373A3C"/>
                </a:solidFill>
                <a:highlight>
                  <a:srgbClr val="FFFFFF"/>
                </a:highlight>
                <a:latin typeface="Raleway"/>
                <a:ea typeface="Raleway"/>
                <a:cs typeface="Raleway"/>
                <a:sym typeface="Raleway"/>
              </a:rPr>
              <a:t> how </a:t>
            </a:r>
            <a:r>
              <a:rPr lang="tr-TR" sz="1200" dirty="0" err="1">
                <a:solidFill>
                  <a:srgbClr val="373A3C"/>
                </a:solidFill>
                <a:highlight>
                  <a:srgbClr val="FFFFFF"/>
                </a:highlight>
                <a:latin typeface="Raleway"/>
                <a:ea typeface="Raleway"/>
                <a:cs typeface="Raleway"/>
                <a:sym typeface="Raleway"/>
              </a:rPr>
              <a:t>to</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use</a:t>
            </a:r>
            <a:r>
              <a:rPr lang="tr-TR" sz="1200" dirty="0">
                <a:solidFill>
                  <a:srgbClr val="373A3C"/>
                </a:solidFill>
                <a:highlight>
                  <a:srgbClr val="FFFFFF"/>
                </a:highlight>
                <a:latin typeface="Raleway"/>
                <a:ea typeface="Raleway"/>
                <a:cs typeface="Raleway"/>
                <a:sym typeface="Raleway"/>
              </a:rPr>
              <a:t> </a:t>
            </a:r>
            <a:r>
              <a:rPr lang="tr-TR" sz="1200" dirty="0">
                <a:solidFill>
                  <a:srgbClr val="FF0000"/>
                </a:solidFill>
                <a:highlight>
                  <a:srgbClr val="F0F0F0"/>
                </a:highlight>
                <a:latin typeface="Raleway"/>
                <a:ea typeface="Raleway"/>
                <a:cs typeface="Raleway"/>
                <a:sym typeface="Raleway"/>
              </a:rPr>
              <a:t>MIN</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and</a:t>
            </a:r>
            <a:r>
              <a:rPr lang="tr-TR" sz="1200" dirty="0">
                <a:solidFill>
                  <a:srgbClr val="373A3C"/>
                </a:solidFill>
                <a:highlight>
                  <a:srgbClr val="FFFFFF"/>
                </a:highlight>
                <a:latin typeface="Raleway"/>
                <a:ea typeface="Raleway"/>
                <a:cs typeface="Raleway"/>
                <a:sym typeface="Raleway"/>
              </a:rPr>
              <a:t> </a:t>
            </a:r>
            <a:r>
              <a:rPr lang="tr-TR" sz="1200" dirty="0">
                <a:solidFill>
                  <a:srgbClr val="FF0000"/>
                </a:solidFill>
                <a:highlight>
                  <a:srgbClr val="F0F0F0"/>
                </a:highlight>
                <a:latin typeface="Raleway"/>
                <a:ea typeface="Raleway"/>
                <a:cs typeface="Raleway"/>
                <a:sym typeface="Raleway"/>
              </a:rPr>
              <a:t>MAX</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functions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with</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the</a:t>
            </a:r>
            <a:r>
              <a:rPr lang="tr-TR" sz="1200" dirty="0">
                <a:solidFill>
                  <a:srgbClr val="373A3C"/>
                </a:solidFill>
                <a:highlight>
                  <a:srgbClr val="FFFFFF"/>
                </a:highlight>
                <a:latin typeface="Raleway"/>
                <a:ea typeface="Raleway"/>
                <a:cs typeface="Raleway"/>
                <a:sym typeface="Raleway"/>
              </a:rPr>
              <a:t> </a:t>
            </a:r>
            <a:r>
              <a:rPr lang="tr-TR" sz="1200" dirty="0">
                <a:solidFill>
                  <a:srgbClr val="FF0000"/>
                </a:solidFill>
                <a:highlight>
                  <a:srgbClr val="F0F0F0"/>
                </a:highlight>
                <a:latin typeface="Raleway"/>
                <a:ea typeface="Raleway"/>
                <a:cs typeface="Raleway"/>
                <a:sym typeface="Raleway"/>
              </a:rPr>
              <a:t>GROUP BY</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clause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In</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this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part</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will</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continue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with</a:t>
            </a:r>
            <a:r>
              <a:rPr lang="tr-TR" sz="1200" dirty="0">
                <a:solidFill>
                  <a:srgbClr val="373A3C"/>
                </a:solidFill>
                <a:highlight>
                  <a:srgbClr val="FFFFFF"/>
                </a:highlight>
                <a:latin typeface="Raleway"/>
                <a:ea typeface="Raleway"/>
                <a:cs typeface="Raleway"/>
                <a:sym typeface="Raleway"/>
              </a:rPr>
              <a:t> </a:t>
            </a:r>
            <a:r>
              <a:rPr lang="tr-TR" sz="1200" dirty="0">
                <a:solidFill>
                  <a:srgbClr val="FF0000"/>
                </a:solidFill>
                <a:highlight>
                  <a:srgbClr val="F0F0F0"/>
                </a:highlight>
                <a:latin typeface="Raleway"/>
                <a:ea typeface="Raleway"/>
                <a:cs typeface="Raleway"/>
                <a:sym typeface="Raleway"/>
              </a:rPr>
              <a:t>SUM</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and</a:t>
            </a:r>
            <a:r>
              <a:rPr lang="tr-TR" sz="1200" dirty="0">
                <a:solidFill>
                  <a:srgbClr val="373A3C"/>
                </a:solidFill>
                <a:highlight>
                  <a:srgbClr val="FFFFFF"/>
                </a:highlight>
                <a:latin typeface="Raleway"/>
                <a:ea typeface="Raleway"/>
                <a:cs typeface="Raleway"/>
                <a:sym typeface="Raleway"/>
              </a:rPr>
              <a:t> </a:t>
            </a:r>
            <a:r>
              <a:rPr lang="tr-TR" sz="1200" dirty="0">
                <a:solidFill>
                  <a:srgbClr val="FF0000"/>
                </a:solidFill>
                <a:highlight>
                  <a:srgbClr val="F0F0F0"/>
                </a:highlight>
                <a:latin typeface="Raleway"/>
                <a:ea typeface="Raleway"/>
                <a:cs typeface="Raleway"/>
                <a:sym typeface="Raleway"/>
              </a:rPr>
              <a:t>AVG</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functions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Let's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go</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with</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same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scenario</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In</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this</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case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will</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calculate</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the</a:t>
            </a:r>
            <a:r>
              <a:rPr lang="tr-TR" sz="1200" dirty="0">
                <a:solidFill>
                  <a:srgbClr val="373A3C"/>
                </a:solidFill>
                <a:highlight>
                  <a:srgbClr val="FFFFFF"/>
                </a:highlight>
                <a:latin typeface="Raleway"/>
                <a:ea typeface="Raleway"/>
                <a:cs typeface="Raleway"/>
                <a:sym typeface="Raleway"/>
              </a:rPr>
              <a:t> total </a:t>
            </a:r>
            <a:r>
              <a:rPr lang="tr-TR" sz="1200" dirty="0" err="1">
                <a:solidFill>
                  <a:srgbClr val="373A3C"/>
                </a:solidFill>
                <a:highlight>
                  <a:srgbClr val="FFFFFF"/>
                </a:highlight>
                <a:latin typeface="Raleway"/>
                <a:ea typeface="Raleway"/>
                <a:cs typeface="Raleway"/>
                <a:sym typeface="Raleway"/>
              </a:rPr>
              <a:t>salaries</a:t>
            </a:r>
            <a:r>
              <a:rPr lang="tr-TR" sz="1200" dirty="0">
                <a:solidFill>
                  <a:srgbClr val="373A3C"/>
                </a:solidFill>
                <a:highlight>
                  <a:srgbClr val="FFFFFF"/>
                </a:highlight>
                <a:latin typeface="Raleway"/>
                <a:ea typeface="Raleway"/>
                <a:cs typeface="Raleway"/>
                <a:sym typeface="Raleway"/>
              </a:rPr>
              <a:t> of </a:t>
            </a:r>
            <a:r>
              <a:rPr lang="tr-TR" sz="1200" dirty="0" err="1">
                <a:solidFill>
                  <a:srgbClr val="373A3C"/>
                </a:solidFill>
                <a:highlight>
                  <a:srgbClr val="FFFFFF"/>
                </a:highlight>
                <a:latin typeface="Raleway"/>
                <a:ea typeface="Raleway"/>
                <a:cs typeface="Raleway"/>
                <a:sym typeface="Raleway"/>
              </a:rPr>
              <a:t>each</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group</a:t>
            </a:r>
            <a:r>
              <a:rPr lang="tr-TR" sz="1200" dirty="0">
                <a:solidFill>
                  <a:srgbClr val="373A3C"/>
                </a:solidFill>
                <a:highlight>
                  <a:srgbClr val="FFFFFF"/>
                </a:highlight>
                <a:latin typeface="Raleway"/>
                <a:ea typeface="Raleway"/>
                <a:cs typeface="Raleway"/>
                <a:sym typeface="Raleway"/>
              </a:rPr>
              <a:t> (</a:t>
            </a:r>
            <a:r>
              <a:rPr lang="tr-TR" sz="1200" dirty="0" err="1">
                <a:solidFill>
                  <a:srgbClr val="373A3C"/>
                </a:solidFill>
                <a:highlight>
                  <a:srgbClr val="FFFFFF"/>
                </a:highlight>
                <a:latin typeface="Raleway"/>
                <a:ea typeface="Raleway"/>
                <a:cs typeface="Raleway"/>
                <a:sym typeface="Raleway"/>
              </a:rPr>
              <a:t>gender</a:t>
            </a:r>
            <a:r>
              <a:rPr lang="tr-TR" sz="1200" dirty="0">
                <a:solidFill>
                  <a:srgbClr val="373A3C"/>
                </a:solidFill>
                <a:highlight>
                  <a:srgbClr val="FFFFFF"/>
                </a:highlight>
                <a:latin typeface="Raleway"/>
                <a:ea typeface="Raleway"/>
                <a:cs typeface="Raleway"/>
                <a:sym typeface="Raleway"/>
              </a:rPr>
              <a:t>).</a:t>
            </a:r>
          </a:p>
          <a:p>
            <a:pPr marL="0" lvl="0" indent="0" algn="l" rtl="0">
              <a:lnSpc>
                <a:spcPct val="100000"/>
              </a:lnSpc>
              <a:spcBef>
                <a:spcPts val="0"/>
              </a:spcBef>
              <a:spcAft>
                <a:spcPts val="0"/>
              </a:spcAft>
              <a:buSzPts val="1400"/>
              <a:buNone/>
            </a:pPr>
            <a:endParaRPr lang="tr-TR" sz="1200" dirty="0">
              <a:solidFill>
                <a:srgbClr val="373A3C"/>
              </a:solidFill>
              <a:highlight>
                <a:srgbClr val="FFFFFF"/>
              </a:highlight>
              <a:latin typeface="Raleway"/>
              <a:ea typeface="Raleway"/>
              <a:cs typeface="Raleway"/>
              <a:sym typeface="Raleway"/>
            </a:endParaRPr>
          </a:p>
          <a:p>
            <a:pPr marL="0" lvl="0" indent="0" algn="l" rtl="0">
              <a:lnSpc>
                <a:spcPct val="100000"/>
              </a:lnSpc>
              <a:spcBef>
                <a:spcPts val="0"/>
              </a:spcBef>
              <a:spcAft>
                <a:spcPts val="0"/>
              </a:spcAft>
              <a:buSzPts val="1400"/>
              <a:buNone/>
            </a:pPr>
            <a:endParaRPr sz="1200" dirty="0">
              <a:latin typeface="Raleway"/>
              <a:ea typeface="Raleway"/>
              <a:cs typeface="Raleway"/>
              <a:sym typeface="Raleway"/>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59ae8a99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59ae8a99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042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1d53b93c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1d53b93c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85714"/>
              </a:lnSpc>
              <a:spcBef>
                <a:spcPts val="0"/>
              </a:spcBef>
              <a:spcAft>
                <a:spcPts val="0"/>
              </a:spcAft>
              <a:buNone/>
            </a:pPr>
            <a:r>
              <a:rPr lang="tr-TR" sz="1200" dirty="0">
                <a:solidFill>
                  <a:srgbClr val="737C85"/>
                </a:solidFill>
                <a:highlight>
                  <a:srgbClr val="FFFFFF"/>
                </a:highlight>
                <a:latin typeface="Raleway"/>
                <a:ea typeface="Raleway"/>
                <a:cs typeface="Raleway"/>
                <a:sym typeface="Raleway"/>
              </a:rPr>
              <a:t>Here is ERD </a:t>
            </a:r>
            <a:r>
              <a:rPr lang="tr-TR" sz="1200" dirty="0" err="1">
                <a:solidFill>
                  <a:srgbClr val="737C85"/>
                </a:solidFill>
                <a:highlight>
                  <a:srgbClr val="FFFFFF"/>
                </a:highlight>
                <a:latin typeface="Raleway"/>
                <a:ea typeface="Raleway"/>
                <a:cs typeface="Raleway"/>
                <a:sym typeface="Raleway"/>
              </a:rPr>
              <a:t>Diagram</a:t>
            </a:r>
            <a:r>
              <a:rPr lang="tr-TR" sz="1200" dirty="0">
                <a:solidFill>
                  <a:srgbClr val="737C85"/>
                </a:solidFill>
                <a:highlight>
                  <a:srgbClr val="FFFFFF"/>
                </a:highlight>
                <a:latin typeface="Raleway"/>
                <a:ea typeface="Raleway"/>
                <a:cs typeface="Raleway"/>
                <a:sym typeface="Raleway"/>
              </a:rPr>
              <a:t> of </a:t>
            </a:r>
            <a:r>
              <a:rPr lang="tr-TR" sz="1200" dirty="0" err="1">
                <a:solidFill>
                  <a:srgbClr val="737C85"/>
                </a:solidFill>
                <a:highlight>
                  <a:srgbClr val="FFFFFF"/>
                </a:highlight>
                <a:latin typeface="Raleway"/>
                <a:ea typeface="Raleway"/>
                <a:cs typeface="Raleway"/>
                <a:sym typeface="Raleway"/>
              </a:rPr>
              <a:t>the</a:t>
            </a:r>
            <a:r>
              <a:rPr lang="tr-TR" sz="1200" dirty="0">
                <a:solidFill>
                  <a:srgbClr val="737C85"/>
                </a:solidFill>
                <a:highlight>
                  <a:srgbClr val="FFFFFF"/>
                </a:highlight>
                <a:latin typeface="Raleway"/>
                <a:ea typeface="Raleway"/>
                <a:cs typeface="Raleway"/>
                <a:sym typeface="Raleway"/>
              </a:rPr>
              <a:t> dijital müzik mağazası </a:t>
            </a:r>
            <a:r>
              <a:rPr lang="tr-TR" sz="1200" dirty="0" err="1">
                <a:solidFill>
                  <a:srgbClr val="737C85"/>
                </a:solidFill>
                <a:highlight>
                  <a:srgbClr val="FFFFFF"/>
                </a:highlight>
                <a:latin typeface="Raleway"/>
                <a:ea typeface="Raleway"/>
                <a:cs typeface="Raleway"/>
                <a:sym typeface="Raleway"/>
              </a:rPr>
              <a:t>database</a:t>
            </a:r>
            <a:r>
              <a:rPr lang="tr-TR" sz="1200" dirty="0">
                <a:solidFill>
                  <a:srgbClr val="737C85"/>
                </a:solidFill>
                <a:highlight>
                  <a:srgbClr val="FFFFFF"/>
                </a:highlight>
                <a:latin typeface="Raleway"/>
                <a:ea typeface="Raleway"/>
                <a:cs typeface="Raleway"/>
                <a:sym typeface="Raleway"/>
              </a:rPr>
              <a:t>. do u </a:t>
            </a:r>
            <a:r>
              <a:rPr lang="tr-TR" sz="1200" dirty="0" err="1">
                <a:solidFill>
                  <a:srgbClr val="737C85"/>
                </a:solidFill>
                <a:highlight>
                  <a:srgbClr val="FFFFFF"/>
                </a:highlight>
                <a:latin typeface="Raleway"/>
                <a:ea typeface="Raleway"/>
                <a:cs typeface="Raleway"/>
                <a:sym typeface="Raleway"/>
              </a:rPr>
              <a:t>know</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what</a:t>
            </a:r>
            <a:r>
              <a:rPr lang="tr-TR" sz="1200" dirty="0">
                <a:solidFill>
                  <a:srgbClr val="737C85"/>
                </a:solidFill>
                <a:highlight>
                  <a:srgbClr val="FFFFFF"/>
                </a:highlight>
                <a:latin typeface="Raleway"/>
                <a:ea typeface="Raleway"/>
                <a:cs typeface="Raleway"/>
                <a:sym typeface="Raleway"/>
              </a:rPr>
              <a:t> is ERD </a:t>
            </a:r>
            <a:r>
              <a:rPr lang="tr-TR" sz="1200" dirty="0" err="1">
                <a:solidFill>
                  <a:srgbClr val="737C85"/>
                </a:solidFill>
                <a:highlight>
                  <a:srgbClr val="FFFFFF"/>
                </a:highlight>
                <a:latin typeface="Raleway"/>
                <a:ea typeface="Raleway"/>
                <a:cs typeface="Raleway"/>
                <a:sym typeface="Raleway"/>
              </a:rPr>
              <a:t>by</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the</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way</a:t>
            </a:r>
            <a:r>
              <a:rPr lang="tr-TR" sz="1200" dirty="0">
                <a:solidFill>
                  <a:srgbClr val="737C85"/>
                </a:solidFill>
                <a:highlight>
                  <a:srgbClr val="FFFFFF"/>
                </a:highlight>
                <a:latin typeface="Raleway"/>
                <a:ea typeface="Raleway"/>
                <a:cs typeface="Raleway"/>
                <a:sym typeface="Raleway"/>
              </a:rPr>
              <a:t>?</a:t>
            </a:r>
            <a:endParaRPr sz="1200" dirty="0">
              <a:solidFill>
                <a:srgbClr val="737C85"/>
              </a:solidFill>
              <a:highlight>
                <a:srgbClr val="FFFFFF"/>
              </a:highlight>
              <a:latin typeface="Raleway"/>
              <a:ea typeface="Raleway"/>
              <a:cs typeface="Raleway"/>
              <a:sym typeface="Raleway"/>
            </a:endParaRPr>
          </a:p>
          <a:p>
            <a:pPr marL="0" lvl="0" indent="0" algn="l" rtl="0">
              <a:lnSpc>
                <a:spcPct val="185714"/>
              </a:lnSpc>
              <a:spcBef>
                <a:spcPts val="0"/>
              </a:spcBef>
              <a:spcAft>
                <a:spcPts val="0"/>
              </a:spcAft>
              <a:buNone/>
            </a:pPr>
            <a:r>
              <a:rPr lang="tr-TR" sz="1200" dirty="0" err="1">
                <a:solidFill>
                  <a:srgbClr val="737C85"/>
                </a:solidFill>
                <a:highlight>
                  <a:srgbClr val="FFFFFF"/>
                </a:highlight>
                <a:latin typeface="Raleway"/>
                <a:ea typeface="Raleway"/>
                <a:cs typeface="Raleway"/>
                <a:sym typeface="Raleway"/>
              </a:rPr>
              <a:t>Entity</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Relationship</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Diagram</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also</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known</a:t>
            </a:r>
            <a:r>
              <a:rPr lang="tr-TR" sz="1200" dirty="0">
                <a:solidFill>
                  <a:srgbClr val="737C85"/>
                </a:solidFill>
                <a:highlight>
                  <a:srgbClr val="FFFFFF"/>
                </a:highlight>
                <a:latin typeface="Raleway"/>
                <a:ea typeface="Raleway"/>
                <a:cs typeface="Raleway"/>
                <a:sym typeface="Raleway"/>
              </a:rPr>
              <a:t> as ERD, ER </a:t>
            </a:r>
            <a:r>
              <a:rPr lang="tr-TR" sz="1200" dirty="0" err="1">
                <a:solidFill>
                  <a:srgbClr val="737C85"/>
                </a:solidFill>
                <a:highlight>
                  <a:srgbClr val="FFFFFF"/>
                </a:highlight>
                <a:latin typeface="Raleway"/>
                <a:ea typeface="Raleway"/>
                <a:cs typeface="Raleway"/>
                <a:sym typeface="Raleway"/>
              </a:rPr>
              <a:t>Diagram</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or</a:t>
            </a:r>
            <a:r>
              <a:rPr lang="tr-TR" sz="1200" dirty="0">
                <a:solidFill>
                  <a:srgbClr val="737C85"/>
                </a:solidFill>
                <a:highlight>
                  <a:srgbClr val="FFFFFF"/>
                </a:highlight>
                <a:latin typeface="Raleway"/>
                <a:ea typeface="Raleway"/>
                <a:cs typeface="Raleway"/>
                <a:sym typeface="Raleway"/>
              </a:rPr>
              <a:t> ER model, is a </a:t>
            </a:r>
            <a:r>
              <a:rPr lang="tr-TR" sz="1200" dirty="0" err="1">
                <a:solidFill>
                  <a:srgbClr val="737C85"/>
                </a:solidFill>
                <a:highlight>
                  <a:srgbClr val="FFFFFF"/>
                </a:highlight>
                <a:latin typeface="Raleway"/>
                <a:ea typeface="Raleway"/>
                <a:cs typeface="Raleway"/>
                <a:sym typeface="Raleway"/>
              </a:rPr>
              <a:t>type</a:t>
            </a:r>
            <a:r>
              <a:rPr lang="tr-TR" sz="1200" dirty="0">
                <a:solidFill>
                  <a:srgbClr val="737C85"/>
                </a:solidFill>
                <a:highlight>
                  <a:srgbClr val="FFFFFF"/>
                </a:highlight>
                <a:latin typeface="Raleway"/>
                <a:ea typeface="Raleway"/>
                <a:cs typeface="Raleway"/>
                <a:sym typeface="Raleway"/>
              </a:rPr>
              <a:t> of </a:t>
            </a:r>
            <a:r>
              <a:rPr lang="tr-TR" sz="1200" dirty="0" err="1">
                <a:solidFill>
                  <a:srgbClr val="737C85"/>
                </a:solidFill>
                <a:highlight>
                  <a:srgbClr val="FFFFFF"/>
                </a:highlight>
                <a:latin typeface="Raleway"/>
                <a:ea typeface="Raleway"/>
                <a:cs typeface="Raleway"/>
                <a:sym typeface="Raleway"/>
              </a:rPr>
              <a:t>structural</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diagram</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for</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use</a:t>
            </a:r>
            <a:r>
              <a:rPr lang="tr-TR" sz="1200" dirty="0">
                <a:solidFill>
                  <a:srgbClr val="737C85"/>
                </a:solidFill>
                <a:highlight>
                  <a:srgbClr val="FFFFFF"/>
                </a:highlight>
                <a:latin typeface="Raleway"/>
                <a:ea typeface="Raleway"/>
                <a:cs typeface="Raleway"/>
                <a:sym typeface="Raleway"/>
              </a:rPr>
              <a:t> in </a:t>
            </a:r>
            <a:r>
              <a:rPr lang="tr-TR" sz="1200" dirty="0" err="1">
                <a:solidFill>
                  <a:srgbClr val="737C85"/>
                </a:solidFill>
                <a:highlight>
                  <a:srgbClr val="FFFFFF"/>
                </a:highlight>
                <a:latin typeface="Raleway"/>
                <a:ea typeface="Raleway"/>
                <a:cs typeface="Raleway"/>
                <a:sym typeface="Raleway"/>
              </a:rPr>
              <a:t>database</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design</a:t>
            </a:r>
            <a:r>
              <a:rPr lang="tr-TR" sz="1200" dirty="0">
                <a:solidFill>
                  <a:srgbClr val="737C85"/>
                </a:solidFill>
                <a:highlight>
                  <a:srgbClr val="FFFFFF"/>
                </a:highlight>
                <a:latin typeface="Raleway"/>
                <a:ea typeface="Raleway"/>
                <a:cs typeface="Raleway"/>
                <a:sym typeface="Raleway"/>
              </a:rPr>
              <a:t>. An ERD </a:t>
            </a:r>
            <a:r>
              <a:rPr lang="tr-TR" sz="1200" dirty="0" err="1">
                <a:solidFill>
                  <a:srgbClr val="737C85"/>
                </a:solidFill>
                <a:highlight>
                  <a:srgbClr val="FFFFFF"/>
                </a:highlight>
                <a:latin typeface="Raleway"/>
                <a:ea typeface="Raleway"/>
                <a:cs typeface="Raleway"/>
                <a:sym typeface="Raleway"/>
              </a:rPr>
              <a:t>contains</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different</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symbols</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and</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connectors</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that</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visualize</a:t>
            </a:r>
            <a:r>
              <a:rPr lang="tr-TR" sz="1200" dirty="0">
                <a:solidFill>
                  <a:srgbClr val="737C85"/>
                </a:solidFill>
                <a:highlight>
                  <a:srgbClr val="FFFFFF"/>
                </a:highlight>
                <a:latin typeface="Raleway"/>
                <a:ea typeface="Raleway"/>
                <a:cs typeface="Raleway"/>
                <a:sym typeface="Raleway"/>
              </a:rPr>
              <a:t> two </a:t>
            </a:r>
            <a:r>
              <a:rPr lang="tr-TR" sz="1200" dirty="0" err="1">
                <a:solidFill>
                  <a:srgbClr val="737C85"/>
                </a:solidFill>
                <a:highlight>
                  <a:srgbClr val="FFFFFF"/>
                </a:highlight>
                <a:latin typeface="Raleway"/>
                <a:ea typeface="Raleway"/>
                <a:cs typeface="Raleway"/>
                <a:sym typeface="Raleway"/>
              </a:rPr>
              <a:t>important</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information</a:t>
            </a:r>
            <a:r>
              <a:rPr lang="tr-TR" sz="1200"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The</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major</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entities</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within</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the</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system</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scope</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and</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the</a:t>
            </a:r>
            <a:r>
              <a:rPr lang="tr-TR" sz="1200"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inter-relationships</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among</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these</a:t>
            </a:r>
            <a:r>
              <a:rPr lang="tr-TR" sz="1200" b="1" dirty="0">
                <a:solidFill>
                  <a:srgbClr val="737C85"/>
                </a:solidFill>
                <a:highlight>
                  <a:srgbClr val="FFFFFF"/>
                </a:highlight>
                <a:latin typeface="Raleway"/>
                <a:ea typeface="Raleway"/>
                <a:cs typeface="Raleway"/>
                <a:sym typeface="Raleway"/>
              </a:rPr>
              <a:t> </a:t>
            </a:r>
            <a:r>
              <a:rPr lang="tr-TR" sz="1200" b="1" dirty="0" err="1">
                <a:solidFill>
                  <a:srgbClr val="737C85"/>
                </a:solidFill>
                <a:highlight>
                  <a:srgbClr val="FFFFFF"/>
                </a:highlight>
                <a:latin typeface="Raleway"/>
                <a:ea typeface="Raleway"/>
                <a:cs typeface="Raleway"/>
                <a:sym typeface="Raleway"/>
              </a:rPr>
              <a:t>entities</a:t>
            </a:r>
            <a:r>
              <a:rPr lang="tr-TR" sz="1200" dirty="0" err="1">
                <a:solidFill>
                  <a:srgbClr val="737C85"/>
                </a:solidFill>
                <a:highlight>
                  <a:srgbClr val="FFFFFF"/>
                </a:highlight>
                <a:latin typeface="Raleway"/>
                <a:ea typeface="Raleway"/>
                <a:cs typeface="Raleway"/>
                <a:sym typeface="Raleway"/>
              </a:rPr>
              <a:t>.And</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that's</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why</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it's</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called</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Entity</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Relationship</a:t>
            </a:r>
            <a:r>
              <a:rPr lang="tr-TR" sz="1200" dirty="0">
                <a:solidFill>
                  <a:srgbClr val="737C85"/>
                </a:solidFill>
                <a:highlight>
                  <a:srgbClr val="FFFFFF"/>
                </a:highlight>
                <a:latin typeface="Raleway"/>
                <a:ea typeface="Raleway"/>
                <a:cs typeface="Raleway"/>
                <a:sym typeface="Raleway"/>
              </a:rPr>
              <a:t>" </a:t>
            </a:r>
            <a:r>
              <a:rPr lang="tr-TR" sz="1200" dirty="0" err="1">
                <a:solidFill>
                  <a:srgbClr val="737C85"/>
                </a:solidFill>
                <a:highlight>
                  <a:srgbClr val="FFFFFF"/>
                </a:highlight>
                <a:latin typeface="Raleway"/>
                <a:ea typeface="Raleway"/>
                <a:cs typeface="Raleway"/>
                <a:sym typeface="Raleway"/>
              </a:rPr>
              <a:t>diagram</a:t>
            </a:r>
            <a:r>
              <a:rPr lang="tr-TR" sz="1200" dirty="0">
                <a:solidFill>
                  <a:srgbClr val="737C85"/>
                </a:solidFill>
                <a:highlight>
                  <a:srgbClr val="FFFFFF"/>
                </a:highlight>
                <a:latin typeface="Raleway"/>
                <a:ea typeface="Raleway"/>
                <a:cs typeface="Raleway"/>
                <a:sym typeface="Raleway"/>
              </a:rPr>
              <a:t> (ERD)!</a:t>
            </a:r>
            <a:endParaRPr sz="1200" dirty="0">
              <a:solidFill>
                <a:srgbClr val="737C85"/>
              </a:solidFill>
              <a:highlight>
                <a:srgbClr val="FFFFFF"/>
              </a:highlight>
              <a:latin typeface="Raleway"/>
              <a:ea typeface="Raleway"/>
              <a:cs typeface="Raleway"/>
              <a:sym typeface="Raleway"/>
            </a:endParaRPr>
          </a:p>
          <a:p>
            <a:pPr marL="0" lvl="0" indent="0" algn="l" rtl="0">
              <a:lnSpc>
                <a:spcPct val="185714"/>
              </a:lnSpc>
              <a:spcBef>
                <a:spcPts val="0"/>
              </a:spcBef>
              <a:spcAft>
                <a:spcPts val="0"/>
              </a:spcAft>
              <a:buNone/>
            </a:pPr>
            <a:r>
              <a:rPr lang="tr-TR" sz="1200" dirty="0">
                <a:solidFill>
                  <a:srgbClr val="737C85"/>
                </a:solidFill>
                <a:highlight>
                  <a:srgbClr val="FFFFFF"/>
                </a:highlight>
                <a:latin typeface="Raleway"/>
                <a:ea typeface="Raleway"/>
                <a:cs typeface="Raleway"/>
                <a:sym typeface="Raleway"/>
              </a:rPr>
              <a:t>11 tane tablodan oluşmaktadır.</a:t>
            </a:r>
            <a:endParaRPr sz="1200" dirty="0">
              <a:solidFill>
                <a:srgbClr val="737C85"/>
              </a:solidFill>
              <a:highlight>
                <a:srgbClr val="FFFFFF"/>
              </a:highlight>
              <a:latin typeface="Raleway"/>
              <a:ea typeface="Raleway"/>
              <a:cs typeface="Raleway"/>
              <a:sym typeface="Raleway"/>
            </a:endParaRPr>
          </a:p>
          <a:p>
            <a:pPr marL="0" lvl="0" indent="0" algn="l" rtl="0">
              <a:lnSpc>
                <a:spcPct val="185714"/>
              </a:lnSpc>
              <a:spcBef>
                <a:spcPts val="0"/>
              </a:spcBef>
              <a:spcAft>
                <a:spcPts val="0"/>
              </a:spcAft>
              <a:buNone/>
            </a:pPr>
            <a:endParaRPr sz="1200" dirty="0">
              <a:solidFill>
                <a:srgbClr val="737C85"/>
              </a:solidFill>
              <a:highlight>
                <a:srgbClr val="FFFFFF"/>
              </a:highlight>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p:txBody>
      </p:sp>
    </p:spTree>
    <p:extLst>
      <p:ext uri="{BB962C8B-B14F-4D97-AF65-F5344CB8AC3E}">
        <p14:creationId xmlns:p14="http://schemas.microsoft.com/office/powerpoint/2010/main" val="1593263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1d53b93c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1d53b93c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SELECT Name FROM tracks;</a:t>
            </a:r>
            <a:endParaRPr/>
          </a:p>
        </p:txBody>
      </p:sp>
    </p:spTree>
    <p:extLst>
      <p:ext uri="{BB962C8B-B14F-4D97-AF65-F5344CB8AC3E}">
        <p14:creationId xmlns:p14="http://schemas.microsoft.com/office/powerpoint/2010/main" val="2120752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1">
  <p:cSld name="Subtitle 1">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51" name="Google Shape;51;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2" name="Google Shape;52;p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4" name="Google Shape;54;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818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1">
  <p:cSld name="Title 2 1">
    <p:spTree>
      <p:nvGrpSpPr>
        <p:cNvPr id="1" name="Shape 55"/>
        <p:cNvGrpSpPr/>
        <p:nvPr/>
      </p:nvGrpSpPr>
      <p:grpSpPr>
        <a:xfrm>
          <a:off x="0" y="0"/>
          <a:ext cx="0" cy="0"/>
          <a:chOff x="0" y="0"/>
          <a:chExt cx="0" cy="0"/>
        </a:xfrm>
      </p:grpSpPr>
      <p:sp>
        <p:nvSpPr>
          <p:cNvPr id="56" name="Google Shape;56;p10"/>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57" name="Google Shape;57;p10"/>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9" name="Google Shape;59;p1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373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9">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7" r:id="rId6"/>
    <p:sldLayoutId id="214748366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xMDUxNDEwOTEyNDE2MjYwMTQ0MS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A3MzI3NzkzODU2MjE4MjE1NTI2IiwiY29udGVudEluc3RhbmNlSWQiOiI0MmEzNTQ1MjY0YWM0OWYxYTg1ZDBlOWNmYjhlMzRmMiJ9pearId=magic-pear-metadata-identifier"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ctrTitle"/>
          </p:nvPr>
        </p:nvSpPr>
        <p:spPr>
          <a:xfrm>
            <a:off x="1006350" y="1824750"/>
            <a:ext cx="42633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dirty="0">
                <a:solidFill>
                  <a:srgbClr val="741B47"/>
                </a:solidFill>
                <a:latin typeface="Raleway Medium"/>
                <a:ea typeface="Raleway Medium"/>
                <a:cs typeface="Raleway Medium"/>
                <a:sym typeface="Raleway Medium"/>
              </a:rPr>
              <a:t>SQL</a:t>
            </a:r>
            <a:endParaRPr sz="7200" dirty="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dirty="0" err="1">
                <a:solidFill>
                  <a:srgbClr val="741B47"/>
                </a:solidFill>
                <a:latin typeface="Raleway Medium"/>
                <a:ea typeface="Raleway Medium"/>
                <a:cs typeface="Raleway Medium"/>
                <a:sym typeface="Raleway Medium"/>
              </a:rPr>
              <a:t>Session</a:t>
            </a:r>
            <a:r>
              <a:rPr lang="tr-TR" sz="5000" dirty="0">
                <a:solidFill>
                  <a:srgbClr val="741B47"/>
                </a:solidFill>
                <a:latin typeface="Raleway Medium"/>
                <a:ea typeface="Raleway Medium"/>
                <a:cs typeface="Raleway Medium"/>
                <a:sym typeface="Raleway Medium"/>
              </a:rPr>
              <a:t> 2</a:t>
            </a:r>
            <a:br>
              <a:rPr lang="tr-TR" sz="5000" dirty="0">
                <a:solidFill>
                  <a:srgbClr val="741B47"/>
                </a:solidFill>
                <a:latin typeface="Raleway Medium"/>
                <a:ea typeface="Raleway Medium"/>
                <a:cs typeface="Raleway Medium"/>
                <a:sym typeface="Raleway Medium"/>
              </a:rPr>
            </a:br>
            <a:br>
              <a:rPr lang="tr-TR" sz="5000" dirty="0">
                <a:solidFill>
                  <a:srgbClr val="741B47"/>
                </a:solidFill>
                <a:latin typeface="Raleway Medium"/>
                <a:ea typeface="Raleway Medium"/>
                <a:cs typeface="Raleway Medium"/>
                <a:sym typeface="Raleway Medium"/>
              </a:rPr>
            </a:br>
            <a:endParaRPr sz="5000" dirty="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2800" dirty="0">
              <a:solidFill>
                <a:srgbClr val="741B47"/>
              </a:solidFill>
              <a:latin typeface="Raleway Medium"/>
              <a:ea typeface="Raleway Medium"/>
              <a:cs typeface="Raleway Medium"/>
              <a:sym typeface="Raleway Medium"/>
            </a:endParaRPr>
          </a:p>
        </p:txBody>
      </p:sp>
      <p:pic>
        <p:nvPicPr>
          <p:cNvPr id="97" name="Google Shape;97;p20"/>
          <p:cNvPicPr preferRelativeResize="0"/>
          <p:nvPr/>
        </p:nvPicPr>
        <p:blipFill>
          <a:blip r:embed="rId3">
            <a:alphaModFix/>
          </a:blip>
          <a:stretch>
            <a:fillRect/>
          </a:stretch>
        </p:blipFill>
        <p:spPr>
          <a:xfrm>
            <a:off x="5357625" y="1273975"/>
            <a:ext cx="2379650" cy="2305750"/>
          </a:xfrm>
          <a:prstGeom prst="rect">
            <a:avLst/>
          </a:prstGeom>
          <a:noFill/>
          <a:ln>
            <a:noFill/>
          </a:ln>
        </p:spPr>
      </p:pic>
      <p:sp>
        <p:nvSpPr>
          <p:cNvPr id="98" name="Google Shape;98;p20"/>
          <p:cNvSpPr/>
          <p:nvPr/>
        </p:nvSpPr>
        <p:spPr>
          <a:xfrm>
            <a:off x="6542325" y="1704800"/>
            <a:ext cx="859800" cy="1267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10</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159820" y="1274569"/>
            <a:ext cx="6615517" cy="10642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0" dirty="0">
                <a:solidFill>
                  <a:srgbClr val="202122"/>
                </a:solidFill>
                <a:effectLst/>
                <a:latin typeface="Arial" panose="020B0604020202020204" pitchFamily="34" charset="0"/>
              </a:rPr>
              <a:t>SELECT </a:t>
            </a:r>
            <a:r>
              <a:rPr lang="en-US" sz="2400" i="0" dirty="0">
                <a:solidFill>
                  <a:srgbClr val="202122"/>
                </a:solidFill>
                <a:effectLst/>
                <a:latin typeface="Arial" panose="020B0604020202020204" pitchFamily="34" charset="0"/>
              </a:rPr>
              <a:t>emp</a:t>
            </a:r>
            <a:r>
              <a:rPr lang="tr-TR" sz="2400" i="0" dirty="0">
                <a:solidFill>
                  <a:srgbClr val="202122"/>
                </a:solidFill>
                <a:effectLst/>
                <a:latin typeface="Arial" panose="020B0604020202020204" pitchFamily="34" charset="0"/>
              </a:rPr>
              <a:t>n</a:t>
            </a:r>
            <a:r>
              <a:rPr lang="en-US" sz="2400" i="0" dirty="0" err="1">
                <a:solidFill>
                  <a:srgbClr val="202122"/>
                </a:solidFill>
                <a:effectLst/>
                <a:latin typeface="Arial" panose="020B0604020202020204" pitchFamily="34" charset="0"/>
              </a:rPr>
              <a:t>ame</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empsurname</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job</a:t>
            </a:r>
            <a:r>
              <a:rPr lang="en-US" sz="2400" i="0" dirty="0">
                <a:solidFill>
                  <a:srgbClr val="202122"/>
                </a:solidFill>
                <a:effectLst/>
                <a:latin typeface="Arial" panose="020B0604020202020204" pitchFamily="34" charset="0"/>
              </a:rPr>
              <a:t> </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pic>
        <p:nvPicPr>
          <p:cNvPr id="6" name="Resim 5">
            <a:extLst>
              <a:ext uri="{FF2B5EF4-FFF2-40B4-BE49-F238E27FC236}">
                <a16:creationId xmlns:a16="http://schemas.microsoft.com/office/drawing/2014/main" id="{2796972A-B213-6DA8-7FD0-9B0777602205}"/>
              </a:ext>
            </a:extLst>
          </p:cNvPr>
          <p:cNvPicPr>
            <a:picLocks noChangeAspect="1"/>
          </p:cNvPicPr>
          <p:nvPr/>
        </p:nvPicPr>
        <p:blipFill rotWithShape="1">
          <a:blip r:embed="rId3"/>
          <a:srcRect r="6502"/>
          <a:stretch/>
        </p:blipFill>
        <p:spPr>
          <a:xfrm>
            <a:off x="5676422" y="1021403"/>
            <a:ext cx="3392929" cy="3704473"/>
          </a:xfrm>
          <a:prstGeom prst="rect">
            <a:avLst/>
          </a:prstGeom>
        </p:spPr>
      </p:pic>
      <p:pic>
        <p:nvPicPr>
          <p:cNvPr id="4" name="Resim 3">
            <a:extLst>
              <a:ext uri="{FF2B5EF4-FFF2-40B4-BE49-F238E27FC236}">
                <a16:creationId xmlns:a16="http://schemas.microsoft.com/office/drawing/2014/main" id="{FEF5FE67-0CC0-3B2F-2B8A-12B46B68E8A2}"/>
              </a:ext>
            </a:extLst>
          </p:cNvPr>
          <p:cNvPicPr>
            <a:picLocks noChangeAspect="1"/>
          </p:cNvPicPr>
          <p:nvPr/>
        </p:nvPicPr>
        <p:blipFill>
          <a:blip r:embed="rId4"/>
          <a:stretch>
            <a:fillRect/>
          </a:stretch>
        </p:blipFill>
        <p:spPr>
          <a:xfrm>
            <a:off x="74649" y="2338788"/>
            <a:ext cx="4904904" cy="2238889"/>
          </a:xfrm>
          <a:prstGeom prst="rect">
            <a:avLst/>
          </a:prstGeom>
        </p:spPr>
      </p:pic>
    </p:spTree>
    <p:extLst>
      <p:ext uri="{BB962C8B-B14F-4D97-AF65-F5344CB8AC3E}">
        <p14:creationId xmlns:p14="http://schemas.microsoft.com/office/powerpoint/2010/main" val="1372116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100</a:t>
            </a:fld>
            <a:endParaRPr/>
          </a:p>
        </p:txBody>
      </p:sp>
      <p:sp>
        <p:nvSpPr>
          <p:cNvPr id="371" name="Google Shape;371;p54"/>
          <p:cNvSpPr txBox="1"/>
          <p:nvPr/>
        </p:nvSpPr>
        <p:spPr>
          <a:xfrm>
            <a:off x="219800" y="175925"/>
            <a:ext cx="8206200" cy="1348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a:latin typeface="Raleway Light"/>
                <a:ea typeface="Raleway Light"/>
                <a:cs typeface="Raleway Light"/>
                <a:sym typeface="Raleway Light"/>
              </a:rPr>
              <a:t>Write a </a:t>
            </a:r>
            <a:r>
              <a:rPr lang="tr-TR" sz="3600" dirty="0" err="1">
                <a:latin typeface="Raleway Light"/>
                <a:ea typeface="Raleway Light"/>
                <a:cs typeface="Raleway Light"/>
                <a:sym typeface="Raleway Light"/>
              </a:rPr>
              <a:t>query</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that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returns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track</a:t>
            </a:r>
            <a:r>
              <a:rPr lang="tr-TR" sz="3600" dirty="0">
                <a:latin typeface="Raleway Light"/>
                <a:ea typeface="Raleway Light"/>
                <a:cs typeface="Raleway Light"/>
                <a:sym typeface="Raleway Light"/>
              </a:rPr>
              <a:t> name </a:t>
            </a:r>
            <a:r>
              <a:rPr lang="tr-TR" sz="3600" dirty="0" err="1">
                <a:latin typeface="Raleway Light"/>
                <a:ea typeface="Raleway Light"/>
                <a:cs typeface="Raleway Light"/>
                <a:sym typeface="Raleway Light"/>
              </a:rPr>
              <a:t>and</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its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composer</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using</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tracks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table</a:t>
            </a:r>
            <a:r>
              <a:rPr lang="tr-TR" sz="3600" dirty="0">
                <a:latin typeface="Raleway Light"/>
                <a:ea typeface="Raleway Light"/>
                <a:cs typeface="Raleway Light"/>
                <a:sym typeface="Raleway Light"/>
              </a:rPr>
              <a:t>.  </a:t>
            </a:r>
            <a:endParaRPr sz="3600" dirty="0">
              <a:latin typeface="Raleway Light"/>
              <a:ea typeface="Raleway Light"/>
              <a:cs typeface="Raleway Light"/>
              <a:sym typeface="Raleway Light"/>
            </a:endParaRPr>
          </a:p>
        </p:txBody>
      </p:sp>
      <p:grpSp>
        <p:nvGrpSpPr>
          <p:cNvPr id="372" name="Google Shape;372;p54"/>
          <p:cNvGrpSpPr/>
          <p:nvPr/>
        </p:nvGrpSpPr>
        <p:grpSpPr>
          <a:xfrm>
            <a:off x="1360684" y="1524131"/>
            <a:ext cx="6166230" cy="3135789"/>
            <a:chOff x="597913" y="547750"/>
            <a:chExt cx="7699126" cy="3846650"/>
          </a:xfrm>
        </p:grpSpPr>
        <p:pic>
          <p:nvPicPr>
            <p:cNvPr id="373" name="Google Shape;373;p54"/>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74" name="Google Shape;374;p54"/>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4893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101</a:t>
            </a:fld>
            <a:endParaRPr/>
          </a:p>
        </p:txBody>
      </p:sp>
      <p:sp>
        <p:nvSpPr>
          <p:cNvPr id="389" name="Google Shape;389;p56"/>
          <p:cNvSpPr txBox="1"/>
          <p:nvPr/>
        </p:nvSpPr>
        <p:spPr>
          <a:xfrm>
            <a:off x="219800" y="175925"/>
            <a:ext cx="8206200" cy="1348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a:latin typeface="Raleway Light"/>
                <a:ea typeface="Raleway Light"/>
                <a:cs typeface="Raleway Light"/>
                <a:sym typeface="Raleway Light"/>
              </a:rPr>
              <a:t>Write a </a:t>
            </a:r>
            <a:r>
              <a:rPr lang="tr-TR" sz="3600" dirty="0" err="1">
                <a:latin typeface="Raleway Light"/>
                <a:ea typeface="Raleway Light"/>
                <a:cs typeface="Raleway Light"/>
                <a:sym typeface="Raleway Light"/>
              </a:rPr>
              <a:t>query</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that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returns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all</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columns</a:t>
            </a:r>
            <a:r>
              <a:rPr lang="tr-TR" sz="3600" dirty="0">
                <a:latin typeface="Raleway Light"/>
                <a:ea typeface="Raleway Light"/>
                <a:cs typeface="Raleway Light"/>
                <a:sym typeface="Raleway Light"/>
              </a:rPr>
              <a:t> of </a:t>
            </a:r>
            <a:r>
              <a:rPr lang="tr-TR" sz="3600" dirty="0" err="1">
                <a:latin typeface="Raleway Light"/>
                <a:ea typeface="Raleway Light"/>
                <a:cs typeface="Raleway Light"/>
                <a:sym typeface="Raleway Light"/>
              </a:rPr>
              <a:t>albums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table</a:t>
            </a:r>
            <a:r>
              <a:rPr lang="tr-TR" sz="3600" dirty="0">
                <a:latin typeface="Raleway Light"/>
                <a:ea typeface="Raleway Light"/>
                <a:cs typeface="Raleway Light"/>
                <a:sym typeface="Raleway Light"/>
              </a:rPr>
              <a:t>.</a:t>
            </a:r>
            <a:endParaRPr sz="3600" dirty="0">
              <a:latin typeface="Raleway Light"/>
              <a:ea typeface="Raleway Light"/>
              <a:cs typeface="Raleway Light"/>
              <a:sym typeface="Raleway Light"/>
            </a:endParaRPr>
          </a:p>
        </p:txBody>
      </p:sp>
      <p:grpSp>
        <p:nvGrpSpPr>
          <p:cNvPr id="390" name="Google Shape;390;p56"/>
          <p:cNvGrpSpPr/>
          <p:nvPr/>
        </p:nvGrpSpPr>
        <p:grpSpPr>
          <a:xfrm>
            <a:off x="1360697" y="1524131"/>
            <a:ext cx="6166230" cy="3165023"/>
            <a:chOff x="597913" y="547750"/>
            <a:chExt cx="7699126" cy="3846650"/>
          </a:xfrm>
        </p:grpSpPr>
        <p:pic>
          <p:nvPicPr>
            <p:cNvPr id="391" name="Google Shape;391;p56"/>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92" name="Google Shape;392;p56"/>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77335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102</a:t>
            </a:fld>
            <a:endParaRPr/>
          </a:p>
        </p:txBody>
      </p:sp>
      <p:sp>
        <p:nvSpPr>
          <p:cNvPr id="407" name="Google Shape;407;p58"/>
          <p:cNvSpPr txBox="1"/>
          <p:nvPr/>
        </p:nvSpPr>
        <p:spPr>
          <a:xfrm>
            <a:off x="468900" y="205250"/>
            <a:ext cx="8206200" cy="1348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a:latin typeface="Raleway Light"/>
                <a:ea typeface="Raleway Light"/>
                <a:cs typeface="Raleway Light"/>
                <a:sym typeface="Raleway Light"/>
              </a:rPr>
              <a:t>Write a </a:t>
            </a:r>
            <a:r>
              <a:rPr lang="tr-TR" sz="3600" dirty="0" err="1">
                <a:latin typeface="Raleway Light"/>
                <a:ea typeface="Raleway Light"/>
                <a:cs typeface="Raleway Light"/>
                <a:sym typeface="Raleway Light"/>
              </a:rPr>
              <a:t>query</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that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returns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all</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columns</a:t>
            </a:r>
            <a:r>
              <a:rPr lang="tr-TR" sz="3600" dirty="0">
                <a:latin typeface="Raleway Light"/>
                <a:ea typeface="Raleway Light"/>
                <a:cs typeface="Raleway Light"/>
                <a:sym typeface="Raleway Light"/>
              </a:rPr>
              <a:t> of </a:t>
            </a:r>
            <a:r>
              <a:rPr lang="tr-TR" sz="3600" dirty="0" err="1">
                <a:latin typeface="Raleway Light"/>
                <a:ea typeface="Raleway Light"/>
                <a:cs typeface="Raleway Light"/>
                <a:sym typeface="Raleway Light"/>
              </a:rPr>
              <a:t>tracks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table</a:t>
            </a:r>
            <a:r>
              <a:rPr lang="tr-TR" sz="3600" dirty="0">
                <a:latin typeface="Raleway Light"/>
                <a:ea typeface="Raleway Light"/>
                <a:cs typeface="Raleway Light"/>
                <a:sym typeface="Raleway Light"/>
              </a:rPr>
              <a:t>.</a:t>
            </a:r>
            <a:endParaRPr sz="3600" dirty="0">
              <a:latin typeface="Raleway Light"/>
              <a:ea typeface="Raleway Light"/>
              <a:cs typeface="Raleway Light"/>
              <a:sym typeface="Raleway Light"/>
            </a:endParaRPr>
          </a:p>
        </p:txBody>
      </p:sp>
      <p:grpSp>
        <p:nvGrpSpPr>
          <p:cNvPr id="408" name="Google Shape;408;p58"/>
          <p:cNvGrpSpPr/>
          <p:nvPr/>
        </p:nvGrpSpPr>
        <p:grpSpPr>
          <a:xfrm>
            <a:off x="1394997" y="1553456"/>
            <a:ext cx="6166230" cy="3165023"/>
            <a:chOff x="597913" y="547750"/>
            <a:chExt cx="7699126" cy="3846650"/>
          </a:xfrm>
        </p:grpSpPr>
        <p:pic>
          <p:nvPicPr>
            <p:cNvPr id="409" name="Google Shape;409;p58"/>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10" name="Google Shape;410;p58"/>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8718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103</a:t>
            </a:fld>
            <a:endParaRPr/>
          </a:p>
        </p:txBody>
      </p:sp>
      <p:sp>
        <p:nvSpPr>
          <p:cNvPr id="454" name="Google Shape;454;p64"/>
          <p:cNvSpPr txBox="1"/>
          <p:nvPr/>
        </p:nvSpPr>
        <p:spPr>
          <a:xfrm>
            <a:off x="468900" y="205250"/>
            <a:ext cx="8206200" cy="12435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3600">
                <a:latin typeface="Raleway Light"/>
                <a:ea typeface="Raleway Light"/>
                <a:cs typeface="Raleway Light"/>
                <a:sym typeface="Raleway Light"/>
              </a:rPr>
              <a:t>Find the name of composers of each track using tracks table. </a:t>
            </a:r>
            <a:endParaRPr sz="3600">
              <a:latin typeface="Raleway Light"/>
              <a:ea typeface="Raleway Light"/>
              <a:cs typeface="Raleway Light"/>
              <a:sym typeface="Raleway Light"/>
            </a:endParaRPr>
          </a:p>
        </p:txBody>
      </p:sp>
      <p:grpSp>
        <p:nvGrpSpPr>
          <p:cNvPr id="455" name="Google Shape;455;p64"/>
          <p:cNvGrpSpPr/>
          <p:nvPr/>
        </p:nvGrpSpPr>
        <p:grpSpPr>
          <a:xfrm>
            <a:off x="1386422" y="1448756"/>
            <a:ext cx="6166230" cy="3165023"/>
            <a:chOff x="597913" y="547750"/>
            <a:chExt cx="7699126" cy="3846650"/>
          </a:xfrm>
        </p:grpSpPr>
        <p:pic>
          <p:nvPicPr>
            <p:cNvPr id="456" name="Google Shape;456;p64"/>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57" name="Google Shape;457;p64"/>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87627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5"/>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104</a:t>
            </a:fld>
            <a:endParaRPr/>
          </a:p>
        </p:txBody>
      </p:sp>
      <p:sp>
        <p:nvSpPr>
          <p:cNvPr id="463" name="Google Shape;463;p65"/>
          <p:cNvSpPr txBox="1"/>
          <p:nvPr/>
        </p:nvSpPr>
        <p:spPr>
          <a:xfrm>
            <a:off x="468900" y="205250"/>
            <a:ext cx="8206200" cy="1348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3600" dirty="0">
                <a:latin typeface="Raleway Light"/>
                <a:ea typeface="Raleway Light"/>
                <a:cs typeface="Raleway Light"/>
                <a:sym typeface="Raleway Light"/>
              </a:rPr>
              <a:t>Write a </a:t>
            </a:r>
            <a:r>
              <a:rPr lang="tr-TR" sz="3600" dirty="0" err="1">
                <a:latin typeface="Raleway Light"/>
                <a:ea typeface="Raleway Light"/>
                <a:cs typeface="Raleway Light"/>
                <a:sym typeface="Raleway Light"/>
              </a:rPr>
              <a:t>query</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that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return</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distinct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AlbumId</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MediaTypeId</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pair</a:t>
            </a:r>
            <a:endParaRPr sz="3600" dirty="0">
              <a:latin typeface="Raleway Light"/>
              <a:ea typeface="Raleway Light"/>
              <a:cs typeface="Raleway Light"/>
              <a:sym typeface="Raleway Light"/>
            </a:endParaRPr>
          </a:p>
        </p:txBody>
      </p:sp>
      <p:grpSp>
        <p:nvGrpSpPr>
          <p:cNvPr id="464" name="Google Shape;464;p65"/>
          <p:cNvGrpSpPr/>
          <p:nvPr/>
        </p:nvGrpSpPr>
        <p:grpSpPr>
          <a:xfrm>
            <a:off x="1437872" y="1553456"/>
            <a:ext cx="6166230" cy="3165023"/>
            <a:chOff x="597913" y="547750"/>
            <a:chExt cx="7699126" cy="3846650"/>
          </a:xfrm>
        </p:grpSpPr>
        <p:pic>
          <p:nvPicPr>
            <p:cNvPr id="465" name="Google Shape;465;p65"/>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66" name="Google Shape;466;p65"/>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0913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2"/>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105</a:t>
            </a:fld>
            <a:endParaRPr/>
          </a:p>
        </p:txBody>
      </p:sp>
      <p:sp>
        <p:nvSpPr>
          <p:cNvPr id="520" name="Google Shape;520;p72"/>
          <p:cNvSpPr txBox="1"/>
          <p:nvPr/>
        </p:nvSpPr>
        <p:spPr>
          <a:xfrm>
            <a:off x="468900" y="205250"/>
            <a:ext cx="8206200" cy="7119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3000" dirty="0" err="1">
                <a:latin typeface="Raleway Light"/>
                <a:ea typeface="Raleway Light"/>
                <a:cs typeface="Raleway Light"/>
                <a:sym typeface="Raleway Light"/>
              </a:rPr>
              <a:t>Find</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the</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track</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names</a:t>
            </a:r>
            <a:r>
              <a:rPr lang="tr-TR" sz="3000" dirty="0">
                <a:latin typeface="Raleway Light"/>
                <a:ea typeface="Raleway Light"/>
                <a:cs typeface="Raleway Light"/>
                <a:sym typeface="Raleway Light"/>
              </a:rPr>
              <a:t> of Composer </a:t>
            </a:r>
            <a:r>
              <a:rPr lang="tr-TR" sz="3000" dirty="0" err="1">
                <a:latin typeface="Raleway Light"/>
                <a:ea typeface="Raleway Light"/>
                <a:cs typeface="Raleway Light"/>
                <a:sym typeface="Raleway Light"/>
              </a:rPr>
              <a:t>Jimi</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Hendrix</a:t>
            </a:r>
            <a:r>
              <a:rPr lang="tr-TR" sz="3000" dirty="0">
                <a:latin typeface="Raleway Light"/>
                <a:ea typeface="Raleway Light"/>
                <a:cs typeface="Raleway Light"/>
                <a:sym typeface="Raleway Light"/>
              </a:rPr>
              <a:t>.</a:t>
            </a:r>
            <a:endParaRPr sz="3000" dirty="0">
              <a:latin typeface="Raleway Light"/>
              <a:ea typeface="Raleway Light"/>
              <a:cs typeface="Raleway Light"/>
              <a:sym typeface="Raleway Light"/>
            </a:endParaRPr>
          </a:p>
        </p:txBody>
      </p:sp>
      <p:grpSp>
        <p:nvGrpSpPr>
          <p:cNvPr id="521" name="Google Shape;521;p72"/>
          <p:cNvGrpSpPr/>
          <p:nvPr/>
        </p:nvGrpSpPr>
        <p:grpSpPr>
          <a:xfrm>
            <a:off x="1486700" y="1413190"/>
            <a:ext cx="5754327" cy="2892681"/>
            <a:chOff x="597913" y="547750"/>
            <a:chExt cx="7699126" cy="3846650"/>
          </a:xfrm>
        </p:grpSpPr>
        <p:pic>
          <p:nvPicPr>
            <p:cNvPr id="522" name="Google Shape;522;p72"/>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523" name="Google Shape;523;p72"/>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3861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3"/>
          <p:cNvSpPr txBox="1">
            <a:spLocks noGrp="1"/>
          </p:cNvSpPr>
          <p:nvPr>
            <p:ph type="sldNum" idx="12"/>
          </p:nvPr>
        </p:nvSpPr>
        <p:spPr>
          <a:xfrm>
            <a:off x="8898250" y="4903875"/>
            <a:ext cx="207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106</a:t>
            </a:fld>
            <a:endParaRPr/>
          </a:p>
        </p:txBody>
      </p:sp>
      <p:sp>
        <p:nvSpPr>
          <p:cNvPr id="529" name="Google Shape;529;p73"/>
          <p:cNvSpPr txBox="1"/>
          <p:nvPr/>
        </p:nvSpPr>
        <p:spPr>
          <a:xfrm>
            <a:off x="468900" y="205250"/>
            <a:ext cx="8206200" cy="11493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3000" dirty="0" err="1">
                <a:latin typeface="Raleway Light"/>
                <a:ea typeface="Raleway Light"/>
                <a:cs typeface="Raleway Light"/>
                <a:sym typeface="Raleway Light"/>
              </a:rPr>
              <a:t>Find</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all</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the</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info</a:t>
            </a:r>
            <a:r>
              <a:rPr lang="tr-TR" sz="3000" dirty="0">
                <a:latin typeface="Raleway Light"/>
                <a:ea typeface="Raleway Light"/>
                <a:cs typeface="Raleway Light"/>
                <a:sym typeface="Raleway Light"/>
              </a:rPr>
              <a:t> of </a:t>
            </a:r>
            <a:r>
              <a:rPr lang="tr-TR" sz="3000" dirty="0" err="1">
                <a:latin typeface="Raleway Light"/>
                <a:ea typeface="Raleway Light"/>
                <a:cs typeface="Raleway Light"/>
                <a:sym typeface="Raleway Light"/>
              </a:rPr>
              <a:t>the</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invoices</a:t>
            </a:r>
            <a:r>
              <a:rPr lang="tr-TR" sz="3000" dirty="0">
                <a:latin typeface="Raleway Light"/>
                <a:ea typeface="Raleway Light"/>
                <a:cs typeface="Raleway Light"/>
                <a:sym typeface="Raleway Light"/>
              </a:rPr>
              <a:t> of </a:t>
            </a:r>
            <a:r>
              <a:rPr lang="tr-TR" sz="3000" dirty="0" err="1">
                <a:latin typeface="Raleway Light"/>
                <a:ea typeface="Raleway Light"/>
                <a:cs typeface="Raleway Light"/>
                <a:sym typeface="Raleway Light"/>
              </a:rPr>
              <a:t>which</a:t>
            </a:r>
            <a:r>
              <a:rPr lang="tr-TR" sz="3000" dirty="0">
                <a:latin typeface="Raleway Light"/>
                <a:ea typeface="Raleway Light"/>
                <a:cs typeface="Raleway Light"/>
                <a:sym typeface="Raleway Light"/>
              </a:rPr>
              <a:t> total </a:t>
            </a:r>
            <a:r>
              <a:rPr lang="tr-TR" sz="3000" dirty="0" err="1">
                <a:latin typeface="Raleway Light"/>
                <a:ea typeface="Raleway Light"/>
                <a:cs typeface="Raleway Light"/>
                <a:sym typeface="Raleway Light"/>
              </a:rPr>
              <a:t>amount</a:t>
            </a:r>
            <a:r>
              <a:rPr lang="tr-TR" sz="3000" dirty="0">
                <a:latin typeface="Raleway Light"/>
                <a:ea typeface="Raleway Light"/>
                <a:cs typeface="Raleway Light"/>
                <a:sym typeface="Raleway Light"/>
              </a:rPr>
              <a:t> is </a:t>
            </a:r>
            <a:r>
              <a:rPr lang="tr-TR" sz="3000" dirty="0" err="1">
                <a:latin typeface="Raleway Light"/>
                <a:ea typeface="Raleway Light"/>
                <a:cs typeface="Raleway Light"/>
                <a:sym typeface="Raleway Light"/>
              </a:rPr>
              <a:t>greater</a:t>
            </a:r>
            <a:r>
              <a:rPr lang="tr-TR" sz="3000" dirty="0">
                <a:latin typeface="Raleway Light"/>
                <a:ea typeface="Raleway Light"/>
                <a:cs typeface="Raleway Light"/>
                <a:sym typeface="Raleway Light"/>
              </a:rPr>
              <a:t> </a:t>
            </a:r>
            <a:r>
              <a:rPr lang="tr-TR" sz="3000" dirty="0" err="1">
                <a:latin typeface="Raleway Light"/>
                <a:ea typeface="Raleway Light"/>
                <a:cs typeface="Raleway Light"/>
                <a:sym typeface="Raleway Light"/>
              </a:rPr>
              <a:t>than</a:t>
            </a:r>
            <a:r>
              <a:rPr lang="tr-TR" sz="3000" dirty="0">
                <a:latin typeface="Raleway Light"/>
                <a:ea typeface="Raleway Light"/>
                <a:cs typeface="Raleway Light"/>
                <a:sym typeface="Raleway Light"/>
              </a:rPr>
              <a:t> $10.</a:t>
            </a:r>
            <a:endParaRPr sz="3000" dirty="0">
              <a:latin typeface="Raleway Light"/>
              <a:ea typeface="Raleway Light"/>
              <a:cs typeface="Raleway Light"/>
              <a:sym typeface="Raleway Light"/>
            </a:endParaRPr>
          </a:p>
        </p:txBody>
      </p:sp>
      <p:grpSp>
        <p:nvGrpSpPr>
          <p:cNvPr id="530" name="Google Shape;530;p73"/>
          <p:cNvGrpSpPr/>
          <p:nvPr/>
        </p:nvGrpSpPr>
        <p:grpSpPr>
          <a:xfrm>
            <a:off x="1285878" y="1354429"/>
            <a:ext cx="6043814" cy="3326198"/>
            <a:chOff x="597913" y="547750"/>
            <a:chExt cx="7699126" cy="3846650"/>
          </a:xfrm>
        </p:grpSpPr>
        <p:pic>
          <p:nvPicPr>
            <p:cNvPr id="531" name="Google Shape;531;p73"/>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532" name="Google Shape;532;p73"/>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4924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9"/>
          <p:cNvSpPr txBox="1">
            <a:spLocks noGrp="1"/>
          </p:cNvSpPr>
          <p:nvPr>
            <p:ph type="sldNum" idx="12"/>
          </p:nvPr>
        </p:nvSpPr>
        <p:spPr>
          <a:xfrm>
            <a:off x="8898250" y="4903875"/>
            <a:ext cx="207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107</a:t>
            </a:fld>
            <a:endParaRPr/>
          </a:p>
        </p:txBody>
      </p:sp>
      <p:sp>
        <p:nvSpPr>
          <p:cNvPr id="577" name="Google Shape;577;p79"/>
          <p:cNvSpPr txBox="1"/>
          <p:nvPr/>
        </p:nvSpPr>
        <p:spPr>
          <a:xfrm>
            <a:off x="306025" y="205250"/>
            <a:ext cx="8429400" cy="9519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700">
                <a:latin typeface="Raleway Light"/>
                <a:ea typeface="Raleway Light"/>
                <a:cs typeface="Raleway Light"/>
                <a:sym typeface="Raleway Light"/>
              </a:rPr>
              <a:t>Find all the info of the invoices of which total amount is greater than $10. Just return the first 4 rows.</a:t>
            </a:r>
            <a:endParaRPr sz="2700">
              <a:latin typeface="Raleway Light"/>
              <a:ea typeface="Raleway Light"/>
              <a:cs typeface="Raleway Light"/>
              <a:sym typeface="Raleway Light"/>
            </a:endParaRPr>
          </a:p>
        </p:txBody>
      </p:sp>
      <p:grpSp>
        <p:nvGrpSpPr>
          <p:cNvPr id="578" name="Google Shape;578;p79"/>
          <p:cNvGrpSpPr/>
          <p:nvPr/>
        </p:nvGrpSpPr>
        <p:grpSpPr>
          <a:xfrm>
            <a:off x="1438458" y="1157162"/>
            <a:ext cx="6267088" cy="3549304"/>
            <a:chOff x="597913" y="547750"/>
            <a:chExt cx="7699126" cy="3846650"/>
          </a:xfrm>
        </p:grpSpPr>
        <p:pic>
          <p:nvPicPr>
            <p:cNvPr id="579" name="Google Shape;579;p79"/>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580" name="Google Shape;580;p79"/>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9236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9"/>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108</a:t>
            </a:fld>
            <a:endParaRPr/>
          </a:p>
        </p:txBody>
      </p:sp>
      <p:sp>
        <p:nvSpPr>
          <p:cNvPr id="668" name="Google Shape;668;p89"/>
          <p:cNvSpPr txBox="1"/>
          <p:nvPr/>
        </p:nvSpPr>
        <p:spPr>
          <a:xfrm>
            <a:off x="468900" y="205250"/>
            <a:ext cx="8206200" cy="15483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700">
                <a:latin typeface="Raleway Light"/>
                <a:ea typeface="Raleway Light"/>
                <a:cs typeface="Raleway Light"/>
                <a:sym typeface="Raleway Light"/>
              </a:rPr>
              <a:t>Find all the info of the invoices of which total amount is greater than $10. Then sort them by the total amount in descending order.</a:t>
            </a:r>
            <a:endParaRPr sz="3000">
              <a:latin typeface="Raleway Light"/>
              <a:ea typeface="Raleway Light"/>
              <a:cs typeface="Raleway Light"/>
              <a:sym typeface="Raleway Light"/>
            </a:endParaRPr>
          </a:p>
        </p:txBody>
      </p:sp>
      <p:grpSp>
        <p:nvGrpSpPr>
          <p:cNvPr id="669" name="Google Shape;669;p89"/>
          <p:cNvGrpSpPr/>
          <p:nvPr/>
        </p:nvGrpSpPr>
        <p:grpSpPr>
          <a:xfrm>
            <a:off x="1665199" y="1753550"/>
            <a:ext cx="5813610" cy="2906144"/>
            <a:chOff x="597913" y="547750"/>
            <a:chExt cx="7699126" cy="3846650"/>
          </a:xfrm>
        </p:grpSpPr>
        <p:pic>
          <p:nvPicPr>
            <p:cNvPr id="670" name="Google Shape;670;p89"/>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671" name="Google Shape;671;p89"/>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1472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9"/>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109</a:t>
            </a:fld>
            <a:endParaRPr/>
          </a:p>
        </p:txBody>
      </p:sp>
      <p:sp>
        <p:nvSpPr>
          <p:cNvPr id="753" name="Google Shape;753;p99"/>
          <p:cNvSpPr txBox="1"/>
          <p:nvPr/>
        </p:nvSpPr>
        <p:spPr>
          <a:xfrm>
            <a:off x="125250" y="205250"/>
            <a:ext cx="8549700" cy="1492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700">
                <a:latin typeface="Raleway Light"/>
                <a:ea typeface="Raleway Light"/>
                <a:cs typeface="Raleway Light"/>
                <a:sym typeface="Raleway Light"/>
              </a:rPr>
              <a:t>Find all the info of the invoices of which billing country is not USA. Then sort them by the total amount in ascending order.</a:t>
            </a:r>
            <a:endParaRPr sz="3000">
              <a:latin typeface="Raleway Light"/>
              <a:ea typeface="Raleway Light"/>
              <a:cs typeface="Raleway Light"/>
              <a:sym typeface="Raleway Light"/>
            </a:endParaRPr>
          </a:p>
          <a:p>
            <a:pPr marL="0" lvl="0" indent="0" algn="l" rtl="0">
              <a:spcBef>
                <a:spcPts val="0"/>
              </a:spcBef>
              <a:spcAft>
                <a:spcPts val="0"/>
              </a:spcAft>
              <a:buNone/>
            </a:pPr>
            <a:endParaRPr sz="3000">
              <a:latin typeface="Raleway Light"/>
              <a:ea typeface="Raleway Light"/>
              <a:cs typeface="Raleway Light"/>
              <a:sym typeface="Raleway Light"/>
            </a:endParaRPr>
          </a:p>
        </p:txBody>
      </p:sp>
      <p:grpSp>
        <p:nvGrpSpPr>
          <p:cNvPr id="754" name="Google Shape;754;p99"/>
          <p:cNvGrpSpPr/>
          <p:nvPr/>
        </p:nvGrpSpPr>
        <p:grpSpPr>
          <a:xfrm>
            <a:off x="1665199" y="1753550"/>
            <a:ext cx="5813610" cy="2906144"/>
            <a:chOff x="597913" y="547750"/>
            <a:chExt cx="7699126" cy="3846650"/>
          </a:xfrm>
        </p:grpSpPr>
        <p:pic>
          <p:nvPicPr>
            <p:cNvPr id="755" name="Google Shape;755;p99"/>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756" name="Google Shape;756;p99"/>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390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74649" y="752055"/>
            <a:ext cx="9031275" cy="160639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tr-TR" sz="2400" b="0" i="0" u="none" strike="noStrike" cap="none" dirty="0" err="1">
                <a:solidFill>
                  <a:srgbClr val="000000"/>
                </a:solidFill>
                <a:latin typeface="Raleway Medium"/>
                <a:ea typeface="Raleway Medium"/>
                <a:cs typeface="Raleway Medium"/>
                <a:sym typeface="Raleway Medium"/>
              </a:rPr>
              <a:t>To</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retrieve</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all</a:t>
            </a:r>
            <a:r>
              <a:rPr lang="tr-TR" sz="2400" b="0" i="0" u="none" strike="noStrike" cap="none" dirty="0">
                <a:solidFill>
                  <a:srgbClr val="000000"/>
                </a:solidFill>
                <a:latin typeface="Raleway Medium"/>
                <a:ea typeface="Raleway Medium"/>
                <a:cs typeface="Raleway Medium"/>
                <a:sym typeface="Raleway Medium"/>
              </a:rPr>
              <a:t> of </a:t>
            </a:r>
            <a:r>
              <a:rPr lang="tr-TR" sz="2400" b="0" i="0" u="none" strike="noStrike" cap="none" dirty="0" err="1">
                <a:solidFill>
                  <a:srgbClr val="000000"/>
                </a:solidFill>
                <a:latin typeface="Raleway Medium"/>
                <a:ea typeface="Raleway Medium"/>
                <a:cs typeface="Raleway Medium"/>
                <a:sym typeface="Raleway Medium"/>
              </a:rPr>
              <a:t>the</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information</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from</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your</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table</a:t>
            </a:r>
            <a:r>
              <a:rPr lang="tr-TR" sz="2400" b="0" i="0" u="none" strike="noStrike" cap="none" dirty="0">
                <a:solidFill>
                  <a:srgbClr val="000000"/>
                </a:solidFill>
                <a:latin typeface="Raleway Medium"/>
                <a:ea typeface="Raleway Medium"/>
                <a:cs typeface="Raleway Medium"/>
                <a:sym typeface="Raleway Medium"/>
              </a:rPr>
              <a:t>, an </a:t>
            </a:r>
            <a:r>
              <a:rPr lang="tr-TR" sz="2400" b="0" i="0" u="none" strike="noStrike" cap="none" dirty="0" err="1">
                <a:solidFill>
                  <a:srgbClr val="000000"/>
                </a:solidFill>
                <a:latin typeface="Raleway Medium"/>
                <a:ea typeface="Raleway Medium"/>
                <a:cs typeface="Raleway Medium"/>
                <a:sym typeface="Raleway Medium"/>
              </a:rPr>
              <a:t>asterisk</a:t>
            </a:r>
            <a:r>
              <a:rPr lang="tr-TR" sz="2400" b="0" i="0" u="none" strike="noStrike" cap="none" dirty="0">
                <a:solidFill>
                  <a:srgbClr val="000000"/>
                </a:solidFill>
                <a:latin typeface="Raleway Medium"/>
                <a:ea typeface="Raleway Medium"/>
                <a:cs typeface="Raleway Medium"/>
                <a:sym typeface="Raleway Medium"/>
              </a:rPr>
              <a:t> </a:t>
            </a:r>
            <a:r>
              <a:rPr lang="tr-TR" sz="2800" b="0" i="0" u="none" strike="noStrike" cap="none" dirty="0">
                <a:solidFill>
                  <a:srgbClr val="FF0000"/>
                </a:solidFill>
                <a:latin typeface="Raleway Medium"/>
                <a:ea typeface="Raleway Medium"/>
                <a:cs typeface="Raleway Medium"/>
                <a:sym typeface="Raleway Medium"/>
              </a:rPr>
              <a:t>(*)</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character</a:t>
            </a:r>
            <a:r>
              <a:rPr lang="tr-TR" sz="2400" b="0" i="0" u="none" strike="noStrike" cap="none" dirty="0">
                <a:solidFill>
                  <a:srgbClr val="000000"/>
                </a:solidFill>
                <a:latin typeface="Raleway Medium"/>
                <a:ea typeface="Raleway Medium"/>
                <a:cs typeface="Raleway Medium"/>
                <a:sym typeface="Raleway Medium"/>
              </a:rPr>
              <a:t> can be </a:t>
            </a:r>
            <a:r>
              <a:rPr lang="tr-TR" sz="2400" b="0" i="0" u="none" strike="noStrike" cap="none" dirty="0" err="1">
                <a:solidFill>
                  <a:srgbClr val="000000"/>
                </a:solidFill>
                <a:latin typeface="Raleway Medium"/>
                <a:ea typeface="Raleway Medium"/>
                <a:cs typeface="Raleway Medium"/>
                <a:sym typeface="Raleway Medium"/>
              </a:rPr>
              <a:t>used</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after</a:t>
            </a:r>
            <a:r>
              <a:rPr lang="tr-TR" sz="2400" b="0" i="0" u="none" strike="noStrike" cap="none" dirty="0">
                <a:solidFill>
                  <a:srgbClr val="000000"/>
                </a:solidFill>
                <a:latin typeface="Raleway Medium"/>
                <a:ea typeface="Raleway Medium"/>
                <a:cs typeface="Raleway Medium"/>
                <a:sym typeface="Raleway Medium"/>
              </a:rPr>
              <a:t> </a:t>
            </a:r>
            <a:r>
              <a:rPr lang="tr-TR" sz="2400" b="0" i="0" u="none" strike="noStrike" cap="none" dirty="0" err="1">
                <a:solidFill>
                  <a:srgbClr val="000000"/>
                </a:solidFill>
                <a:latin typeface="Raleway Medium"/>
                <a:ea typeface="Raleway Medium"/>
                <a:cs typeface="Raleway Medium"/>
                <a:sym typeface="Raleway Medium"/>
              </a:rPr>
              <a:t>the</a:t>
            </a:r>
            <a:r>
              <a:rPr lang="tr-TR" sz="2400" b="0" i="0" u="none" strike="noStrike" cap="none" dirty="0">
                <a:solidFill>
                  <a:srgbClr val="000000"/>
                </a:solidFill>
                <a:latin typeface="Raleway Medium"/>
                <a:ea typeface="Raleway Medium"/>
                <a:cs typeface="Raleway Medium"/>
                <a:sym typeface="Raleway Medium"/>
              </a:rPr>
              <a:t> SELECT</a:t>
            </a:r>
            <a:endParaRPr lang="tr-TR" sz="2400" b="1" i="0" dirty="0">
              <a:solidFill>
                <a:srgbClr val="202122"/>
              </a:solidFill>
              <a:effectLst/>
              <a:latin typeface="Arial" panose="020B0604020202020204" pitchFamily="34" charset="0"/>
            </a:endParaRPr>
          </a:p>
          <a:p>
            <a:pPr marL="0" lvl="0" indent="0" algn="l" rtl="0">
              <a:lnSpc>
                <a:spcPct val="150000"/>
              </a:lnSpc>
              <a:spcBef>
                <a:spcPts val="0"/>
              </a:spcBef>
              <a:spcAft>
                <a:spcPts val="0"/>
              </a:spcAft>
              <a:buNone/>
            </a:pPr>
            <a:r>
              <a:rPr lang="en-US" sz="2400" b="1" i="0" dirty="0">
                <a:solidFill>
                  <a:srgbClr val="202122"/>
                </a:solidFill>
                <a:effectLst/>
                <a:latin typeface="Arial" panose="020B0604020202020204" pitchFamily="34" charset="0"/>
              </a:rPr>
              <a:t>SELECT </a:t>
            </a:r>
            <a:r>
              <a:rPr lang="tr-TR" sz="2400" i="0" dirty="0">
                <a:solidFill>
                  <a:srgbClr val="202122"/>
                </a:solidFill>
                <a:effectLst/>
                <a:latin typeface="Arial" panose="020B0604020202020204" pitchFamily="34" charset="0"/>
              </a:rPr>
              <a:t>* </a:t>
            </a: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pic>
        <p:nvPicPr>
          <p:cNvPr id="9" name="Resim 8">
            <a:extLst>
              <a:ext uri="{FF2B5EF4-FFF2-40B4-BE49-F238E27FC236}">
                <a16:creationId xmlns:a16="http://schemas.microsoft.com/office/drawing/2014/main" id="{436BB006-6E6A-4400-0830-DFEAA9AFAE1C}"/>
              </a:ext>
            </a:extLst>
          </p:cNvPr>
          <p:cNvPicPr>
            <a:picLocks noChangeAspect="1"/>
          </p:cNvPicPr>
          <p:nvPr/>
        </p:nvPicPr>
        <p:blipFill>
          <a:blip r:embed="rId3"/>
          <a:stretch>
            <a:fillRect/>
          </a:stretch>
        </p:blipFill>
        <p:spPr>
          <a:xfrm>
            <a:off x="78131" y="2706169"/>
            <a:ext cx="4229469" cy="1930581"/>
          </a:xfrm>
          <a:prstGeom prst="rect">
            <a:avLst/>
          </a:prstGeom>
        </p:spPr>
      </p:pic>
      <p:pic>
        <p:nvPicPr>
          <p:cNvPr id="10" name="Resim 9">
            <a:extLst>
              <a:ext uri="{FF2B5EF4-FFF2-40B4-BE49-F238E27FC236}">
                <a16:creationId xmlns:a16="http://schemas.microsoft.com/office/drawing/2014/main" id="{44E37DC8-D391-A1EC-A6F4-E8140A21757B}"/>
              </a:ext>
            </a:extLst>
          </p:cNvPr>
          <p:cNvPicPr>
            <a:picLocks noChangeAspect="1"/>
          </p:cNvPicPr>
          <p:nvPr/>
        </p:nvPicPr>
        <p:blipFill>
          <a:blip r:embed="rId4"/>
          <a:stretch>
            <a:fillRect/>
          </a:stretch>
        </p:blipFill>
        <p:spPr>
          <a:xfrm>
            <a:off x="4487420" y="2618994"/>
            <a:ext cx="4290820" cy="2017756"/>
          </a:xfrm>
          <a:prstGeom prst="rect">
            <a:avLst/>
          </a:prstGeom>
        </p:spPr>
      </p:pic>
    </p:spTree>
    <p:extLst>
      <p:ext uri="{BB962C8B-B14F-4D97-AF65-F5344CB8AC3E}">
        <p14:creationId xmlns:p14="http://schemas.microsoft.com/office/powerpoint/2010/main" val="23868884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5"/>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110</a:t>
            </a:fld>
            <a:endParaRPr/>
          </a:p>
        </p:txBody>
      </p:sp>
      <p:sp>
        <p:nvSpPr>
          <p:cNvPr id="806" name="Google Shape;806;p105"/>
          <p:cNvSpPr txBox="1"/>
          <p:nvPr/>
        </p:nvSpPr>
        <p:spPr>
          <a:xfrm>
            <a:off x="125250" y="137725"/>
            <a:ext cx="8549700" cy="9339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700">
                <a:latin typeface="Raleway Light"/>
                <a:ea typeface="Raleway Light"/>
                <a:cs typeface="Raleway Light"/>
                <a:sym typeface="Raleway Light"/>
              </a:rPr>
              <a:t>Find the newest invoice date among the invoice dates between 2009 and 2011. </a:t>
            </a:r>
            <a:endParaRPr sz="2700">
              <a:latin typeface="Raleway Light"/>
              <a:ea typeface="Raleway Light"/>
              <a:cs typeface="Raleway Light"/>
              <a:sym typeface="Raleway Light"/>
            </a:endParaRPr>
          </a:p>
          <a:p>
            <a:pPr marL="0" lvl="0" indent="0" algn="ctr" rtl="0">
              <a:spcBef>
                <a:spcPts val="0"/>
              </a:spcBef>
              <a:spcAft>
                <a:spcPts val="0"/>
              </a:spcAft>
              <a:buNone/>
            </a:pPr>
            <a:r>
              <a:rPr lang="tr-TR" sz="2700">
                <a:latin typeface="Raleway Light"/>
                <a:ea typeface="Raleway Light"/>
                <a:cs typeface="Raleway Light"/>
                <a:sym typeface="Raleway Light"/>
              </a:rPr>
              <a:t>invoi</a:t>
            </a:r>
            <a:endParaRPr sz="3000">
              <a:latin typeface="Raleway Light"/>
              <a:ea typeface="Raleway Light"/>
              <a:cs typeface="Raleway Light"/>
              <a:sym typeface="Raleway Light"/>
            </a:endParaRPr>
          </a:p>
        </p:txBody>
      </p:sp>
      <p:grpSp>
        <p:nvGrpSpPr>
          <p:cNvPr id="807" name="Google Shape;807;p105"/>
          <p:cNvGrpSpPr/>
          <p:nvPr/>
        </p:nvGrpSpPr>
        <p:grpSpPr>
          <a:xfrm>
            <a:off x="1380196" y="1071629"/>
            <a:ext cx="6176239" cy="3406593"/>
            <a:chOff x="597913" y="547750"/>
            <a:chExt cx="7699126" cy="3846650"/>
          </a:xfrm>
        </p:grpSpPr>
        <p:pic>
          <p:nvPicPr>
            <p:cNvPr id="808" name="Google Shape;808;p105"/>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809" name="Google Shape;809;p105"/>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11555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13"/>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111</a:t>
            </a:fld>
            <a:endParaRPr/>
          </a:p>
        </p:txBody>
      </p:sp>
      <p:sp>
        <p:nvSpPr>
          <p:cNvPr id="873" name="Google Shape;873;p113"/>
          <p:cNvSpPr txBox="1"/>
          <p:nvPr/>
        </p:nvSpPr>
        <p:spPr>
          <a:xfrm>
            <a:off x="125250" y="137725"/>
            <a:ext cx="8549700" cy="899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500">
                <a:latin typeface="Raleway Light"/>
                <a:ea typeface="Raleway Light"/>
                <a:cs typeface="Raleway Light"/>
                <a:sym typeface="Raleway Light"/>
              </a:rPr>
              <a:t>Find the first and last name of the customers who gave an order from Belgium, Norway, Canada and USA.</a:t>
            </a:r>
            <a:endParaRPr sz="3000">
              <a:latin typeface="Raleway Light"/>
              <a:ea typeface="Raleway Light"/>
              <a:cs typeface="Raleway Light"/>
              <a:sym typeface="Raleway Light"/>
            </a:endParaRPr>
          </a:p>
        </p:txBody>
      </p:sp>
      <p:grpSp>
        <p:nvGrpSpPr>
          <p:cNvPr id="874" name="Google Shape;874;p113"/>
          <p:cNvGrpSpPr/>
          <p:nvPr/>
        </p:nvGrpSpPr>
        <p:grpSpPr>
          <a:xfrm>
            <a:off x="1405908" y="1037419"/>
            <a:ext cx="6176239" cy="3543918"/>
            <a:chOff x="597913" y="547750"/>
            <a:chExt cx="7699126" cy="3846650"/>
          </a:xfrm>
        </p:grpSpPr>
        <p:pic>
          <p:nvPicPr>
            <p:cNvPr id="875" name="Google Shape;875;p113"/>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876" name="Google Shape;876;p113"/>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36943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1"/>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112</a:t>
            </a:fld>
            <a:endParaRPr/>
          </a:p>
        </p:txBody>
      </p:sp>
      <p:sp>
        <p:nvSpPr>
          <p:cNvPr id="939" name="Google Shape;939;p121"/>
          <p:cNvSpPr txBox="1"/>
          <p:nvPr/>
        </p:nvSpPr>
        <p:spPr>
          <a:xfrm>
            <a:off x="125250" y="129050"/>
            <a:ext cx="8549700" cy="6168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3000">
                <a:latin typeface="Raleway Light"/>
                <a:ea typeface="Raleway Light"/>
                <a:cs typeface="Raleway Light"/>
                <a:sym typeface="Raleway Light"/>
              </a:rPr>
              <a:t>Find the track names of Bach.</a:t>
            </a:r>
            <a:endParaRPr sz="3000">
              <a:latin typeface="Raleway Light"/>
              <a:ea typeface="Raleway Light"/>
              <a:cs typeface="Raleway Light"/>
              <a:sym typeface="Raleway Light"/>
            </a:endParaRPr>
          </a:p>
        </p:txBody>
      </p:sp>
      <p:grpSp>
        <p:nvGrpSpPr>
          <p:cNvPr id="940" name="Google Shape;940;p121"/>
          <p:cNvGrpSpPr/>
          <p:nvPr/>
        </p:nvGrpSpPr>
        <p:grpSpPr>
          <a:xfrm>
            <a:off x="1371597" y="745842"/>
            <a:ext cx="6127734" cy="3463139"/>
            <a:chOff x="597913" y="547750"/>
            <a:chExt cx="7699126" cy="3846650"/>
          </a:xfrm>
        </p:grpSpPr>
        <p:pic>
          <p:nvPicPr>
            <p:cNvPr id="941" name="Google Shape;941;p121"/>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942" name="Google Shape;942;p121"/>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50800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113</a:t>
            </a:fld>
            <a:endParaRPr/>
          </a:p>
        </p:txBody>
      </p:sp>
      <p:sp>
        <p:nvSpPr>
          <p:cNvPr id="184" name="Google Shape;184;p28"/>
          <p:cNvSpPr txBox="1"/>
          <p:nvPr/>
        </p:nvSpPr>
        <p:spPr>
          <a:xfrm>
            <a:off x="293525" y="217850"/>
            <a:ext cx="8498100" cy="578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700" b="1" dirty="0">
                <a:latin typeface="Raleway"/>
                <a:ea typeface="Raleway"/>
                <a:cs typeface="Raleway"/>
                <a:sym typeface="Raleway"/>
              </a:rPr>
              <a:t>How </a:t>
            </a:r>
            <a:r>
              <a:rPr lang="tr-TR" sz="2700" b="1" dirty="0" err="1">
                <a:latin typeface="Raleway"/>
                <a:ea typeface="Raleway"/>
                <a:cs typeface="Raleway"/>
                <a:sym typeface="Raleway"/>
              </a:rPr>
              <a:t>many</a:t>
            </a:r>
            <a:r>
              <a:rPr lang="tr-TR" sz="2700" b="1" dirty="0">
                <a:latin typeface="Raleway"/>
                <a:ea typeface="Raleway"/>
                <a:cs typeface="Raleway"/>
                <a:sym typeface="Raleway"/>
              </a:rPr>
              <a:t> </a:t>
            </a:r>
            <a:r>
              <a:rPr lang="tr-TR" sz="2700" b="1" dirty="0" err="1">
                <a:latin typeface="Raleway"/>
                <a:ea typeface="Raleway"/>
                <a:cs typeface="Raleway"/>
                <a:sym typeface="Raleway"/>
              </a:rPr>
              <a:t>invoices</a:t>
            </a:r>
            <a:r>
              <a:rPr lang="tr-TR" sz="2700" b="1" dirty="0">
                <a:latin typeface="Raleway"/>
                <a:ea typeface="Raleway"/>
                <a:cs typeface="Raleway"/>
                <a:sym typeface="Raleway"/>
              </a:rPr>
              <a:t> </a:t>
            </a:r>
            <a:r>
              <a:rPr lang="tr-TR" sz="2700" b="1" dirty="0" err="1">
                <a:latin typeface="Raleway"/>
                <a:ea typeface="Raleway"/>
                <a:cs typeface="Raleway"/>
                <a:sym typeface="Raleway"/>
              </a:rPr>
              <a:t>are</a:t>
            </a:r>
            <a:r>
              <a:rPr lang="tr-TR" sz="2700" b="1" dirty="0">
                <a:latin typeface="Raleway"/>
                <a:ea typeface="Raleway"/>
                <a:cs typeface="Raleway"/>
                <a:sym typeface="Raleway"/>
              </a:rPr>
              <a:t> in </a:t>
            </a:r>
            <a:r>
              <a:rPr lang="tr-TR" sz="2700" b="1" dirty="0" err="1">
                <a:latin typeface="Raleway"/>
                <a:ea typeface="Raleway"/>
                <a:cs typeface="Raleway"/>
                <a:sym typeface="Raleway"/>
              </a:rPr>
              <a:t>the</a:t>
            </a:r>
            <a:r>
              <a:rPr lang="tr-TR" sz="2700" b="1" dirty="0">
                <a:latin typeface="Raleway"/>
                <a:ea typeface="Raleway"/>
                <a:cs typeface="Raleway"/>
                <a:sym typeface="Raleway"/>
              </a:rPr>
              <a:t> </a:t>
            </a:r>
            <a:r>
              <a:rPr lang="tr-TR" sz="2700" b="1" dirty="0" err="1">
                <a:latin typeface="Raleway"/>
                <a:ea typeface="Raleway"/>
                <a:cs typeface="Raleway"/>
                <a:sym typeface="Raleway"/>
              </a:rPr>
              <a:t>digital</a:t>
            </a:r>
            <a:r>
              <a:rPr lang="tr-TR" sz="2700" b="1" dirty="0">
                <a:latin typeface="Raleway"/>
                <a:ea typeface="Raleway"/>
                <a:cs typeface="Raleway"/>
                <a:sym typeface="Raleway"/>
              </a:rPr>
              <a:t> </a:t>
            </a:r>
            <a:r>
              <a:rPr lang="tr-TR" sz="2700" b="1" dirty="0" err="1">
                <a:latin typeface="Raleway"/>
                <a:ea typeface="Raleway"/>
                <a:cs typeface="Raleway"/>
                <a:sym typeface="Raleway"/>
              </a:rPr>
              <a:t>music</a:t>
            </a:r>
            <a:r>
              <a:rPr lang="tr-TR" sz="2700" b="1" dirty="0">
                <a:latin typeface="Raleway"/>
                <a:ea typeface="Raleway"/>
                <a:cs typeface="Raleway"/>
                <a:sym typeface="Raleway"/>
              </a:rPr>
              <a:t> </a:t>
            </a:r>
            <a:r>
              <a:rPr lang="tr-TR" sz="2700" b="1" dirty="0" err="1">
                <a:latin typeface="Raleway"/>
                <a:ea typeface="Raleway"/>
                <a:cs typeface="Raleway"/>
                <a:sym typeface="Raleway"/>
              </a:rPr>
              <a:t>store</a:t>
            </a:r>
            <a:r>
              <a:rPr lang="tr-TR" sz="2700" b="1" dirty="0">
                <a:latin typeface="Raleway"/>
                <a:ea typeface="Raleway"/>
                <a:cs typeface="Raleway"/>
                <a:sym typeface="Raleway"/>
              </a:rPr>
              <a:t>?</a:t>
            </a:r>
            <a:endParaRPr sz="2700" b="1" dirty="0">
              <a:latin typeface="Raleway"/>
              <a:ea typeface="Raleway"/>
              <a:cs typeface="Raleway"/>
              <a:sym typeface="Raleway"/>
            </a:endParaRPr>
          </a:p>
        </p:txBody>
      </p:sp>
      <p:grpSp>
        <p:nvGrpSpPr>
          <p:cNvPr id="185" name="Google Shape;185;p28"/>
          <p:cNvGrpSpPr/>
          <p:nvPr/>
        </p:nvGrpSpPr>
        <p:grpSpPr>
          <a:xfrm>
            <a:off x="1313823" y="796553"/>
            <a:ext cx="6218584" cy="3829725"/>
            <a:chOff x="597913" y="547750"/>
            <a:chExt cx="7699126" cy="3846650"/>
          </a:xfrm>
        </p:grpSpPr>
        <p:pic>
          <p:nvPicPr>
            <p:cNvPr id="186" name="Google Shape;186;p28"/>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187" name="Google Shape;187;p28"/>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72981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114</a:t>
            </a:fld>
            <a:endParaRPr/>
          </a:p>
        </p:txBody>
      </p:sp>
      <p:grpSp>
        <p:nvGrpSpPr>
          <p:cNvPr id="217" name="Google Shape;217;p32"/>
          <p:cNvGrpSpPr/>
          <p:nvPr/>
        </p:nvGrpSpPr>
        <p:grpSpPr>
          <a:xfrm>
            <a:off x="1386667" y="1201874"/>
            <a:ext cx="5928327" cy="3823955"/>
            <a:chOff x="597913" y="547750"/>
            <a:chExt cx="7699126" cy="3846650"/>
          </a:xfrm>
        </p:grpSpPr>
        <p:pic>
          <p:nvPicPr>
            <p:cNvPr id="218" name="Google Shape;218;p32"/>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219" name="Google Shape;219;p32"/>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2"/>
          <p:cNvSpPr txBox="1"/>
          <p:nvPr/>
        </p:nvSpPr>
        <p:spPr>
          <a:xfrm>
            <a:off x="209650" y="217850"/>
            <a:ext cx="8582100" cy="9840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a:latin typeface="Raleway"/>
                <a:ea typeface="Raleway"/>
                <a:cs typeface="Raleway"/>
                <a:sym typeface="Raleway"/>
              </a:rPr>
              <a:t>How </a:t>
            </a:r>
            <a:r>
              <a:rPr lang="tr-TR" sz="2800" b="1" dirty="0" err="1">
                <a:latin typeface="Raleway"/>
                <a:ea typeface="Raleway"/>
                <a:cs typeface="Raleway"/>
                <a:sym typeface="Raleway"/>
              </a:rPr>
              <a:t>many</a:t>
            </a:r>
            <a:r>
              <a:rPr lang="tr-TR" sz="2800" b="1" dirty="0">
                <a:latin typeface="Raleway"/>
                <a:ea typeface="Raleway"/>
                <a:cs typeface="Raleway"/>
                <a:sym typeface="Raleway"/>
              </a:rPr>
              <a:t> </a:t>
            </a:r>
            <a:r>
              <a:rPr lang="tr-TR" sz="2800" b="1" dirty="0" err="1">
                <a:latin typeface="Raleway"/>
                <a:ea typeface="Raleway"/>
                <a:cs typeface="Raleway"/>
                <a:sym typeface="Raleway"/>
              </a:rPr>
              <a:t>composers</a:t>
            </a:r>
            <a:r>
              <a:rPr lang="tr-TR" sz="2800" b="1" dirty="0">
                <a:latin typeface="Raleway"/>
                <a:ea typeface="Raleway"/>
                <a:cs typeface="Raleway"/>
                <a:sym typeface="Raleway"/>
              </a:rPr>
              <a:t> </a:t>
            </a:r>
            <a:r>
              <a:rPr lang="tr-TR" sz="2800" b="1" dirty="0" err="1">
                <a:latin typeface="Raleway"/>
                <a:ea typeface="Raleway"/>
                <a:cs typeface="Raleway"/>
                <a:sym typeface="Raleway"/>
              </a:rPr>
              <a:t>are</a:t>
            </a:r>
            <a:r>
              <a:rPr lang="tr-TR" sz="2800" b="1" dirty="0">
                <a:latin typeface="Raleway"/>
                <a:ea typeface="Raleway"/>
                <a:cs typeface="Raleway"/>
                <a:sym typeface="Raleway"/>
              </a:rPr>
              <a:t> </a:t>
            </a:r>
            <a:r>
              <a:rPr lang="tr-TR" sz="2800" b="1" dirty="0" err="1">
                <a:latin typeface="Raleway"/>
                <a:ea typeface="Raleway"/>
                <a:cs typeface="Raleway"/>
                <a:sym typeface="Raleway"/>
              </a:rPr>
              <a:t>there</a:t>
            </a:r>
            <a:r>
              <a:rPr lang="tr-TR" sz="2800" b="1" dirty="0">
                <a:latin typeface="Raleway"/>
                <a:ea typeface="Raleway"/>
                <a:cs typeface="Raleway"/>
                <a:sym typeface="Raleway"/>
              </a:rPr>
              <a:t> in </a:t>
            </a:r>
            <a:r>
              <a:rPr lang="tr-TR" sz="2800" b="1" dirty="0" err="1">
                <a:latin typeface="Raleway"/>
                <a:ea typeface="Raleway"/>
                <a:cs typeface="Raleway"/>
                <a:sym typeface="Raleway"/>
              </a:rPr>
              <a:t>the</a:t>
            </a:r>
            <a:r>
              <a:rPr lang="tr-TR" sz="2800" b="1" dirty="0">
                <a:latin typeface="Raleway"/>
                <a:ea typeface="Raleway"/>
                <a:cs typeface="Raleway"/>
                <a:sym typeface="Raleway"/>
              </a:rPr>
              <a:t> </a:t>
            </a:r>
            <a:r>
              <a:rPr lang="tr-TR" sz="2800" b="1" dirty="0" err="1">
                <a:latin typeface="Raleway"/>
                <a:ea typeface="Raleway"/>
                <a:cs typeface="Raleway"/>
                <a:sym typeface="Raleway"/>
              </a:rPr>
              <a:t>digital</a:t>
            </a:r>
            <a:r>
              <a:rPr lang="tr-TR" sz="2800" b="1" dirty="0">
                <a:latin typeface="Raleway"/>
                <a:ea typeface="Raleway"/>
                <a:cs typeface="Raleway"/>
                <a:sym typeface="Raleway"/>
              </a:rPr>
              <a:t> </a:t>
            </a:r>
            <a:r>
              <a:rPr lang="tr-TR" sz="2800" b="1" dirty="0" err="1">
                <a:latin typeface="Raleway"/>
                <a:ea typeface="Raleway"/>
                <a:cs typeface="Raleway"/>
                <a:sym typeface="Raleway"/>
              </a:rPr>
              <a:t>music</a:t>
            </a:r>
            <a:r>
              <a:rPr lang="tr-TR" sz="2800" b="1" dirty="0">
                <a:latin typeface="Raleway"/>
                <a:ea typeface="Raleway"/>
                <a:cs typeface="Raleway"/>
                <a:sym typeface="Raleway"/>
              </a:rPr>
              <a:t> </a:t>
            </a:r>
            <a:r>
              <a:rPr lang="tr-TR" sz="2800" b="1" dirty="0" err="1">
                <a:latin typeface="Raleway"/>
                <a:ea typeface="Raleway"/>
                <a:cs typeface="Raleway"/>
                <a:sym typeface="Raleway"/>
              </a:rPr>
              <a:t>store</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extLst>
      <p:ext uri="{BB962C8B-B14F-4D97-AF65-F5344CB8AC3E}">
        <p14:creationId xmlns:p14="http://schemas.microsoft.com/office/powerpoint/2010/main" val="878039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115</a:t>
            </a:fld>
            <a:endParaRPr/>
          </a:p>
        </p:txBody>
      </p:sp>
      <p:grpSp>
        <p:nvGrpSpPr>
          <p:cNvPr id="258" name="Google Shape;258;p37"/>
          <p:cNvGrpSpPr/>
          <p:nvPr/>
        </p:nvGrpSpPr>
        <p:grpSpPr>
          <a:xfrm>
            <a:off x="1386667" y="1201874"/>
            <a:ext cx="5928327" cy="3823955"/>
            <a:chOff x="597913" y="547750"/>
            <a:chExt cx="7699126" cy="3846650"/>
          </a:xfrm>
        </p:grpSpPr>
        <p:pic>
          <p:nvPicPr>
            <p:cNvPr id="259" name="Google Shape;259;p37"/>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260" name="Google Shape;260;p37"/>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7"/>
          <p:cNvSpPr txBox="1"/>
          <p:nvPr/>
        </p:nvSpPr>
        <p:spPr>
          <a:xfrm>
            <a:off x="209650" y="217850"/>
            <a:ext cx="8582100" cy="9840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err="1">
                <a:latin typeface="Raleway"/>
                <a:ea typeface="Raleway"/>
                <a:cs typeface="Raleway"/>
                <a:sym typeface="Raleway"/>
              </a:rPr>
              <a:t>Find</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a:t>
            </a:r>
            <a:r>
              <a:rPr lang="tr-TR" sz="2800" b="1" dirty="0" err="1">
                <a:latin typeface="Raleway"/>
                <a:ea typeface="Raleway"/>
                <a:cs typeface="Raleway"/>
                <a:sym typeface="Raleway"/>
              </a:rPr>
              <a:t>track</a:t>
            </a:r>
            <a:r>
              <a:rPr lang="tr-TR" sz="2800" b="1" dirty="0">
                <a:latin typeface="Raleway"/>
                <a:ea typeface="Raleway"/>
                <a:cs typeface="Raleway"/>
                <a:sym typeface="Raleway"/>
              </a:rPr>
              <a:t> name </a:t>
            </a:r>
            <a:r>
              <a:rPr lang="tr-TR" sz="2800" b="1" dirty="0" err="1">
                <a:latin typeface="Raleway"/>
                <a:ea typeface="Raleway"/>
                <a:cs typeface="Raleway"/>
                <a:sym typeface="Raleway"/>
              </a:rPr>
              <a:t>having</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minimum </a:t>
            </a:r>
            <a:r>
              <a:rPr lang="tr-TR" sz="2800" b="1" dirty="0" err="1">
                <a:latin typeface="Raleway"/>
                <a:ea typeface="Raleway"/>
                <a:cs typeface="Raleway"/>
                <a:sym typeface="Raleway"/>
              </a:rPr>
              <a:t>duration</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extLst>
      <p:ext uri="{BB962C8B-B14F-4D97-AF65-F5344CB8AC3E}">
        <p14:creationId xmlns:p14="http://schemas.microsoft.com/office/powerpoint/2010/main" val="4009097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116</a:t>
            </a:fld>
            <a:endParaRPr/>
          </a:p>
        </p:txBody>
      </p:sp>
      <p:grpSp>
        <p:nvGrpSpPr>
          <p:cNvPr id="285" name="Google Shape;285;p40"/>
          <p:cNvGrpSpPr/>
          <p:nvPr/>
        </p:nvGrpSpPr>
        <p:grpSpPr>
          <a:xfrm>
            <a:off x="1386667" y="1201874"/>
            <a:ext cx="5928327" cy="3823955"/>
            <a:chOff x="597913" y="547750"/>
            <a:chExt cx="7699126" cy="3846650"/>
          </a:xfrm>
        </p:grpSpPr>
        <p:pic>
          <p:nvPicPr>
            <p:cNvPr id="286" name="Google Shape;286;p40"/>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287" name="Google Shape;287;p40"/>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40"/>
          <p:cNvSpPr txBox="1"/>
          <p:nvPr/>
        </p:nvSpPr>
        <p:spPr>
          <a:xfrm>
            <a:off x="209650" y="217850"/>
            <a:ext cx="8582100" cy="9840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err="1">
                <a:latin typeface="Raleway"/>
                <a:ea typeface="Raleway"/>
                <a:cs typeface="Raleway"/>
                <a:sym typeface="Raleway"/>
              </a:rPr>
              <a:t>Find</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a:t>
            </a:r>
            <a:r>
              <a:rPr lang="tr-TR" sz="2800" b="1" dirty="0" err="1">
                <a:latin typeface="Raleway"/>
                <a:ea typeface="Raleway"/>
                <a:cs typeface="Raleway"/>
                <a:sym typeface="Raleway"/>
              </a:rPr>
              <a:t>track</a:t>
            </a:r>
            <a:r>
              <a:rPr lang="tr-TR" sz="2800" b="1" dirty="0">
                <a:latin typeface="Raleway"/>
                <a:ea typeface="Raleway"/>
                <a:cs typeface="Raleway"/>
                <a:sym typeface="Raleway"/>
              </a:rPr>
              <a:t> name </a:t>
            </a:r>
            <a:r>
              <a:rPr lang="tr-TR" sz="2800" b="1" dirty="0" err="1">
                <a:latin typeface="Raleway"/>
                <a:ea typeface="Raleway"/>
                <a:cs typeface="Raleway"/>
                <a:sym typeface="Raleway"/>
              </a:rPr>
              <a:t>having</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a:t>
            </a:r>
            <a:r>
              <a:rPr lang="tr-TR" sz="2800" b="1" dirty="0" err="1">
                <a:latin typeface="Raleway"/>
                <a:ea typeface="Raleway"/>
                <a:cs typeface="Raleway"/>
                <a:sym typeface="Raleway"/>
              </a:rPr>
              <a:t>maximum</a:t>
            </a:r>
            <a:r>
              <a:rPr lang="tr-TR" sz="2800" b="1" dirty="0">
                <a:latin typeface="Raleway"/>
                <a:ea typeface="Raleway"/>
                <a:cs typeface="Raleway"/>
                <a:sym typeface="Raleway"/>
              </a:rPr>
              <a:t> </a:t>
            </a:r>
            <a:r>
              <a:rPr lang="tr-TR" sz="2800" b="1" dirty="0" err="1">
                <a:latin typeface="Raleway"/>
                <a:ea typeface="Raleway"/>
                <a:cs typeface="Raleway"/>
                <a:sym typeface="Raleway"/>
              </a:rPr>
              <a:t>duration</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extLst>
      <p:ext uri="{BB962C8B-B14F-4D97-AF65-F5344CB8AC3E}">
        <p14:creationId xmlns:p14="http://schemas.microsoft.com/office/powerpoint/2010/main" val="4842253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117</a:t>
            </a:fld>
            <a:endParaRPr/>
          </a:p>
        </p:txBody>
      </p:sp>
      <p:grpSp>
        <p:nvGrpSpPr>
          <p:cNvPr id="319" name="Google Shape;319;p44"/>
          <p:cNvGrpSpPr/>
          <p:nvPr/>
        </p:nvGrpSpPr>
        <p:grpSpPr>
          <a:xfrm>
            <a:off x="1411692" y="838547"/>
            <a:ext cx="6488823" cy="3935507"/>
            <a:chOff x="597913" y="547750"/>
            <a:chExt cx="7699126" cy="3846650"/>
          </a:xfrm>
        </p:grpSpPr>
        <p:pic>
          <p:nvPicPr>
            <p:cNvPr id="320" name="Google Shape;320;p44"/>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21" name="Google Shape;321;p44"/>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44"/>
          <p:cNvSpPr txBox="1"/>
          <p:nvPr/>
        </p:nvSpPr>
        <p:spPr>
          <a:xfrm>
            <a:off x="209650" y="217850"/>
            <a:ext cx="8582100" cy="620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a:latin typeface="Raleway"/>
                <a:ea typeface="Raleway"/>
                <a:cs typeface="Raleway"/>
                <a:sym typeface="Raleway"/>
              </a:rPr>
              <a:t>How </a:t>
            </a:r>
            <a:r>
              <a:rPr lang="tr-TR" sz="2800" b="1" dirty="0" err="1">
                <a:latin typeface="Raleway"/>
                <a:ea typeface="Raleway"/>
                <a:cs typeface="Raleway"/>
                <a:sym typeface="Raleway"/>
              </a:rPr>
              <a:t>much</a:t>
            </a:r>
            <a:r>
              <a:rPr lang="tr-TR" sz="2800" b="1" dirty="0">
                <a:latin typeface="Raleway"/>
                <a:ea typeface="Raleway"/>
                <a:cs typeface="Raleway"/>
                <a:sym typeface="Raleway"/>
              </a:rPr>
              <a:t> </a:t>
            </a:r>
            <a:r>
              <a:rPr lang="tr-TR" sz="2800" b="1" dirty="0" err="1">
                <a:latin typeface="Raleway"/>
                <a:ea typeface="Raleway"/>
                <a:cs typeface="Raleway"/>
                <a:sym typeface="Raleway"/>
              </a:rPr>
              <a:t>money</a:t>
            </a:r>
            <a:r>
              <a:rPr lang="tr-TR" sz="2800" b="1" dirty="0">
                <a:latin typeface="Raleway"/>
                <a:ea typeface="Raleway"/>
                <a:cs typeface="Raleway"/>
                <a:sym typeface="Raleway"/>
              </a:rPr>
              <a:t> </a:t>
            </a:r>
            <a:r>
              <a:rPr lang="tr-TR" sz="2800" b="1" dirty="0" err="1">
                <a:latin typeface="Raleway"/>
                <a:ea typeface="Raleway"/>
                <a:cs typeface="Raleway"/>
                <a:sym typeface="Raleway"/>
              </a:rPr>
              <a:t>did</a:t>
            </a:r>
            <a:r>
              <a:rPr lang="tr-TR" sz="2800" b="1" dirty="0">
                <a:latin typeface="Raleway"/>
                <a:ea typeface="Raleway"/>
                <a:cs typeface="Raleway"/>
                <a:sym typeface="Raleway"/>
              </a:rPr>
              <a:t> </a:t>
            </a:r>
            <a:r>
              <a:rPr lang="tr-TR" sz="2800" b="1" dirty="0" err="1">
                <a:latin typeface="Raleway"/>
                <a:ea typeface="Raleway"/>
                <a:cs typeface="Raleway"/>
                <a:sym typeface="Raleway"/>
              </a:rPr>
              <a:t>our</a:t>
            </a:r>
            <a:r>
              <a:rPr lang="tr-TR" sz="2800" b="1" dirty="0">
                <a:latin typeface="Raleway"/>
                <a:ea typeface="Raleway"/>
                <a:cs typeface="Raleway"/>
                <a:sym typeface="Raleway"/>
              </a:rPr>
              <a:t> </a:t>
            </a:r>
            <a:r>
              <a:rPr lang="tr-TR" sz="2800" b="1" dirty="0" err="1">
                <a:latin typeface="Raleway"/>
                <a:ea typeface="Raleway"/>
                <a:cs typeface="Raleway"/>
                <a:sym typeface="Raleway"/>
              </a:rPr>
              <a:t>store</a:t>
            </a:r>
            <a:r>
              <a:rPr lang="tr-TR" sz="2800" b="1" dirty="0">
                <a:latin typeface="Raleway"/>
                <a:ea typeface="Raleway"/>
                <a:cs typeface="Raleway"/>
                <a:sym typeface="Raleway"/>
              </a:rPr>
              <a:t> </a:t>
            </a:r>
            <a:r>
              <a:rPr lang="tr-TR" sz="2800" b="1" dirty="0" err="1">
                <a:latin typeface="Raleway"/>
                <a:ea typeface="Raleway"/>
                <a:cs typeface="Raleway"/>
                <a:sym typeface="Raleway"/>
              </a:rPr>
              <a:t>earn</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extLst>
      <p:ext uri="{BB962C8B-B14F-4D97-AF65-F5344CB8AC3E}">
        <p14:creationId xmlns:p14="http://schemas.microsoft.com/office/powerpoint/2010/main" val="2017846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118</a:t>
            </a:fld>
            <a:endParaRPr/>
          </a:p>
        </p:txBody>
      </p:sp>
      <p:grpSp>
        <p:nvGrpSpPr>
          <p:cNvPr id="352" name="Google Shape;352;p48"/>
          <p:cNvGrpSpPr/>
          <p:nvPr/>
        </p:nvGrpSpPr>
        <p:grpSpPr>
          <a:xfrm>
            <a:off x="1466207" y="1220195"/>
            <a:ext cx="5669636" cy="3661241"/>
            <a:chOff x="597913" y="547750"/>
            <a:chExt cx="7699126" cy="3846650"/>
          </a:xfrm>
        </p:grpSpPr>
        <p:pic>
          <p:nvPicPr>
            <p:cNvPr id="353" name="Google Shape;353;p48"/>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54" name="Google Shape;354;p48"/>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48"/>
          <p:cNvSpPr txBox="1"/>
          <p:nvPr/>
        </p:nvSpPr>
        <p:spPr>
          <a:xfrm>
            <a:off x="209650" y="371575"/>
            <a:ext cx="8582100" cy="848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600" b="1" dirty="0" err="1">
                <a:latin typeface="Raleway"/>
                <a:ea typeface="Raleway"/>
                <a:cs typeface="Raleway"/>
                <a:sym typeface="Raleway"/>
              </a:rPr>
              <a:t>Find</a:t>
            </a:r>
            <a:r>
              <a:rPr lang="tr-TR" sz="2600" b="1" dirty="0">
                <a:latin typeface="Raleway"/>
                <a:ea typeface="Raleway"/>
                <a:cs typeface="Raleway"/>
                <a:sym typeface="Raleway"/>
              </a:rPr>
              <a:t> </a:t>
            </a:r>
            <a:r>
              <a:rPr lang="tr-TR" sz="2600" b="1" dirty="0" err="1">
                <a:latin typeface="Raleway"/>
                <a:ea typeface="Raleway"/>
                <a:cs typeface="Raleway"/>
                <a:sym typeface="Raleway"/>
              </a:rPr>
              <a:t>the</a:t>
            </a:r>
            <a:r>
              <a:rPr lang="tr-TR" sz="2600" b="1" dirty="0">
                <a:latin typeface="Raleway"/>
                <a:ea typeface="Raleway"/>
                <a:cs typeface="Raleway"/>
                <a:sym typeface="Raleway"/>
              </a:rPr>
              <a:t> </a:t>
            </a:r>
            <a:r>
              <a:rPr lang="tr-TR" sz="2600" b="1" dirty="0" err="1">
                <a:latin typeface="Raleway"/>
                <a:ea typeface="Raleway"/>
                <a:cs typeface="Raleway"/>
                <a:sym typeface="Raleway"/>
              </a:rPr>
              <a:t>tracks</a:t>
            </a:r>
            <a:r>
              <a:rPr lang="tr-TR" sz="2600" b="1" dirty="0">
                <a:latin typeface="Raleway"/>
                <a:ea typeface="Raleway"/>
                <a:cs typeface="Raleway"/>
                <a:sym typeface="Raleway"/>
              </a:rPr>
              <a:t> </a:t>
            </a:r>
            <a:r>
              <a:rPr lang="tr-TR" sz="2600" b="1" dirty="0" err="1">
                <a:latin typeface="Raleway"/>
                <a:ea typeface="Raleway"/>
                <a:cs typeface="Raleway"/>
                <a:sym typeface="Raleway"/>
              </a:rPr>
              <a:t>having</a:t>
            </a:r>
            <a:r>
              <a:rPr lang="tr-TR" sz="2600" b="1" dirty="0">
                <a:latin typeface="Raleway"/>
                <a:ea typeface="Raleway"/>
                <a:cs typeface="Raleway"/>
                <a:sym typeface="Raleway"/>
              </a:rPr>
              <a:t> </a:t>
            </a:r>
            <a:r>
              <a:rPr lang="tr-TR" sz="2600" b="1" dirty="0" err="1">
                <a:latin typeface="Raleway"/>
                <a:ea typeface="Raleway"/>
                <a:cs typeface="Raleway"/>
                <a:sym typeface="Raleway"/>
              </a:rPr>
              <a:t>duration</a:t>
            </a:r>
            <a:r>
              <a:rPr lang="tr-TR" sz="2600" b="1" dirty="0">
                <a:latin typeface="Raleway"/>
                <a:ea typeface="Raleway"/>
                <a:cs typeface="Raleway"/>
                <a:sym typeface="Raleway"/>
              </a:rPr>
              <a:t> </a:t>
            </a:r>
            <a:r>
              <a:rPr lang="tr-TR" sz="2600" b="1" dirty="0" err="1">
                <a:latin typeface="Raleway"/>
                <a:ea typeface="Raleway"/>
                <a:cs typeface="Raleway"/>
                <a:sym typeface="Raleway"/>
              </a:rPr>
              <a:t>bigger</a:t>
            </a:r>
            <a:r>
              <a:rPr lang="tr-TR" sz="2600" b="1" dirty="0">
                <a:latin typeface="Raleway"/>
                <a:ea typeface="Raleway"/>
                <a:cs typeface="Raleway"/>
                <a:sym typeface="Raleway"/>
              </a:rPr>
              <a:t> </a:t>
            </a:r>
            <a:r>
              <a:rPr lang="tr-TR" sz="2600" b="1" dirty="0" err="1">
                <a:latin typeface="Raleway"/>
                <a:ea typeface="Raleway"/>
                <a:cs typeface="Raleway"/>
                <a:sym typeface="Raleway"/>
              </a:rPr>
              <a:t>than</a:t>
            </a:r>
            <a:r>
              <a:rPr lang="tr-TR" sz="2600" b="1" dirty="0">
                <a:latin typeface="Raleway"/>
                <a:ea typeface="Raleway"/>
                <a:cs typeface="Raleway"/>
                <a:sym typeface="Raleway"/>
              </a:rPr>
              <a:t> </a:t>
            </a:r>
            <a:r>
              <a:rPr lang="tr-TR" sz="2600" b="1" dirty="0" err="1">
                <a:latin typeface="Raleway"/>
                <a:ea typeface="Raleway"/>
                <a:cs typeface="Raleway"/>
                <a:sym typeface="Raleway"/>
              </a:rPr>
              <a:t>the</a:t>
            </a:r>
            <a:r>
              <a:rPr lang="tr-TR" sz="2600" b="1" dirty="0">
                <a:latin typeface="Raleway"/>
                <a:ea typeface="Raleway"/>
                <a:cs typeface="Raleway"/>
                <a:sym typeface="Raleway"/>
              </a:rPr>
              <a:t> </a:t>
            </a:r>
            <a:r>
              <a:rPr lang="tr-TR" sz="2600" b="1" dirty="0" err="1">
                <a:latin typeface="Raleway"/>
                <a:ea typeface="Raleway"/>
                <a:cs typeface="Raleway"/>
                <a:sym typeface="Raleway"/>
              </a:rPr>
              <a:t>average</a:t>
            </a:r>
            <a:r>
              <a:rPr lang="tr-TR" sz="2600" b="1" dirty="0">
                <a:latin typeface="Raleway"/>
                <a:ea typeface="Raleway"/>
                <a:cs typeface="Raleway"/>
                <a:sym typeface="Raleway"/>
              </a:rPr>
              <a:t> </a:t>
            </a:r>
            <a:r>
              <a:rPr lang="tr-TR" sz="2600" b="1" dirty="0" err="1">
                <a:latin typeface="Raleway"/>
                <a:ea typeface="Raleway"/>
                <a:cs typeface="Raleway"/>
                <a:sym typeface="Raleway"/>
              </a:rPr>
              <a:t>duration</a:t>
            </a:r>
            <a:r>
              <a:rPr lang="tr-TR" sz="2600" b="1" dirty="0">
                <a:latin typeface="Raleway"/>
                <a:ea typeface="Raleway"/>
                <a:cs typeface="Raleway"/>
                <a:sym typeface="Raleway"/>
              </a:rPr>
              <a:t>.</a:t>
            </a:r>
            <a:endParaRPr sz="2600" b="1" dirty="0">
              <a:latin typeface="Raleway"/>
              <a:ea typeface="Raleway"/>
              <a:cs typeface="Raleway"/>
              <a:sym typeface="Raleway"/>
            </a:endParaRPr>
          </a:p>
        </p:txBody>
      </p:sp>
    </p:spTree>
    <p:extLst>
      <p:ext uri="{BB962C8B-B14F-4D97-AF65-F5344CB8AC3E}">
        <p14:creationId xmlns:p14="http://schemas.microsoft.com/office/powerpoint/2010/main" val="1698576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9"/>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119</a:t>
            </a:fld>
            <a:endParaRPr/>
          </a:p>
        </p:txBody>
      </p:sp>
      <p:grpSp>
        <p:nvGrpSpPr>
          <p:cNvPr id="450" name="Google Shape;450;p59"/>
          <p:cNvGrpSpPr/>
          <p:nvPr/>
        </p:nvGrpSpPr>
        <p:grpSpPr>
          <a:xfrm>
            <a:off x="1748639" y="1579544"/>
            <a:ext cx="5504105" cy="3372358"/>
            <a:chOff x="597913" y="547750"/>
            <a:chExt cx="7699126" cy="3846650"/>
          </a:xfrm>
        </p:grpSpPr>
        <p:pic>
          <p:nvPicPr>
            <p:cNvPr id="451" name="Google Shape;451;p59"/>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52" name="Google Shape;452;p59"/>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59"/>
          <p:cNvSpPr txBox="1"/>
          <p:nvPr/>
        </p:nvSpPr>
        <p:spPr>
          <a:xfrm>
            <a:off x="209650" y="217850"/>
            <a:ext cx="8582100" cy="1361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err="1">
                <a:latin typeface="Raleway"/>
                <a:ea typeface="Raleway"/>
                <a:cs typeface="Raleway"/>
                <a:sym typeface="Raleway"/>
              </a:rPr>
              <a:t>Find</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total </a:t>
            </a:r>
            <a:r>
              <a:rPr lang="tr-TR" sz="2800" b="1" dirty="0" err="1">
                <a:latin typeface="Raleway"/>
                <a:ea typeface="Raleway"/>
                <a:cs typeface="Raleway"/>
                <a:sym typeface="Raleway"/>
              </a:rPr>
              <a:t>number</a:t>
            </a:r>
            <a:r>
              <a:rPr lang="tr-TR" sz="2800" b="1" dirty="0">
                <a:latin typeface="Raleway"/>
                <a:ea typeface="Raleway"/>
                <a:cs typeface="Raleway"/>
                <a:sym typeface="Raleway"/>
              </a:rPr>
              <a:t> of </a:t>
            </a:r>
            <a:r>
              <a:rPr lang="tr-TR" sz="2800" b="1" dirty="0" err="1">
                <a:latin typeface="Raleway"/>
                <a:ea typeface="Raleway"/>
                <a:cs typeface="Raleway"/>
                <a:sym typeface="Raleway"/>
              </a:rPr>
              <a:t>each</a:t>
            </a:r>
            <a:r>
              <a:rPr lang="tr-TR" sz="2800" b="1" dirty="0">
                <a:latin typeface="Raleway"/>
                <a:ea typeface="Raleway"/>
                <a:cs typeface="Raleway"/>
                <a:sym typeface="Raleway"/>
              </a:rPr>
              <a:t> </a:t>
            </a:r>
            <a:r>
              <a:rPr lang="tr-TR" sz="2800" b="1" dirty="0" err="1">
                <a:latin typeface="Raleway"/>
                <a:ea typeface="Raleway"/>
                <a:cs typeface="Raleway"/>
                <a:sym typeface="Raleway"/>
              </a:rPr>
              <a:t>composer’s</a:t>
            </a:r>
            <a:r>
              <a:rPr lang="tr-TR" sz="2800" b="1" dirty="0">
                <a:latin typeface="Raleway"/>
                <a:ea typeface="Raleway"/>
                <a:cs typeface="Raleway"/>
                <a:sym typeface="Raleway"/>
              </a:rPr>
              <a:t> </a:t>
            </a:r>
            <a:r>
              <a:rPr lang="tr-TR" sz="2800" b="1" dirty="0" err="1">
                <a:latin typeface="Raleway"/>
                <a:ea typeface="Raleway"/>
                <a:cs typeface="Raleway"/>
                <a:sym typeface="Raleway"/>
              </a:rPr>
              <a:t>track</a:t>
            </a:r>
            <a:r>
              <a:rPr lang="tr-TR" sz="2800" b="1" dirty="0">
                <a:latin typeface="Raleway"/>
                <a:ea typeface="Raleway"/>
                <a:cs typeface="Raleway"/>
                <a:sym typeface="Raleway"/>
              </a:rPr>
              <a:t>. </a:t>
            </a:r>
            <a:r>
              <a:rPr lang="tr-TR" sz="2800" b="1" dirty="0" err="1">
                <a:latin typeface="Raleway"/>
                <a:ea typeface="Raleway"/>
                <a:cs typeface="Raleway"/>
                <a:sym typeface="Raleway"/>
              </a:rPr>
              <a:t>Your</a:t>
            </a:r>
            <a:r>
              <a:rPr lang="tr-TR" sz="2800" b="1" dirty="0">
                <a:latin typeface="Raleway"/>
                <a:ea typeface="Raleway"/>
                <a:cs typeface="Raleway"/>
                <a:sym typeface="Raleway"/>
              </a:rPr>
              <a:t> </a:t>
            </a:r>
            <a:r>
              <a:rPr lang="tr-TR" sz="2800" b="1" dirty="0" err="1">
                <a:latin typeface="Raleway"/>
                <a:ea typeface="Raleway"/>
                <a:cs typeface="Raleway"/>
                <a:sym typeface="Raleway"/>
              </a:rPr>
              <a:t>result</a:t>
            </a:r>
            <a:r>
              <a:rPr lang="tr-TR" sz="2800" b="1" dirty="0">
                <a:latin typeface="Raleway"/>
                <a:ea typeface="Raleway"/>
                <a:cs typeface="Raleway"/>
                <a:sym typeface="Raleway"/>
              </a:rPr>
              <a:t> </a:t>
            </a:r>
            <a:r>
              <a:rPr lang="tr-TR" sz="2800" b="1" dirty="0" err="1">
                <a:latin typeface="Raleway"/>
                <a:ea typeface="Raleway"/>
                <a:cs typeface="Raleway"/>
                <a:sym typeface="Raleway"/>
              </a:rPr>
              <a:t>will</a:t>
            </a:r>
            <a:r>
              <a:rPr lang="tr-TR" sz="2800" b="1" dirty="0">
                <a:latin typeface="Raleway"/>
                <a:ea typeface="Raleway"/>
                <a:cs typeface="Raleway"/>
                <a:sym typeface="Raleway"/>
              </a:rPr>
              <a:t> </a:t>
            </a:r>
            <a:r>
              <a:rPr lang="tr-TR" sz="2800" b="1" dirty="0" err="1">
                <a:latin typeface="Raleway"/>
                <a:ea typeface="Raleway"/>
                <a:cs typeface="Raleway"/>
                <a:sym typeface="Raleway"/>
              </a:rPr>
              <a:t>include</a:t>
            </a:r>
            <a:r>
              <a:rPr lang="tr-TR" sz="2800" b="1" dirty="0">
                <a:latin typeface="Raleway"/>
                <a:ea typeface="Raleway"/>
                <a:cs typeface="Raleway"/>
                <a:sym typeface="Raleway"/>
              </a:rPr>
              <a:t> name of </a:t>
            </a:r>
            <a:r>
              <a:rPr lang="tr-TR" sz="2800" b="1" dirty="0" err="1">
                <a:latin typeface="Raleway"/>
                <a:ea typeface="Raleway"/>
                <a:cs typeface="Raleway"/>
                <a:sym typeface="Raleway"/>
              </a:rPr>
              <a:t>the</a:t>
            </a:r>
            <a:r>
              <a:rPr lang="tr-TR" sz="2800" b="1" dirty="0">
                <a:latin typeface="Raleway"/>
                <a:ea typeface="Raleway"/>
                <a:cs typeface="Raleway"/>
                <a:sym typeface="Raleway"/>
              </a:rPr>
              <a:t> </a:t>
            </a:r>
            <a:r>
              <a:rPr lang="tr-TR" sz="2800" b="1" dirty="0" err="1">
                <a:latin typeface="Raleway"/>
                <a:ea typeface="Raleway"/>
                <a:cs typeface="Raleway"/>
                <a:sym typeface="Raleway"/>
              </a:rPr>
              <a:t>composer</a:t>
            </a:r>
            <a:r>
              <a:rPr lang="tr-TR" sz="2800" b="1" dirty="0">
                <a:latin typeface="Raleway"/>
                <a:ea typeface="Raleway"/>
                <a:cs typeface="Raleway"/>
                <a:sym typeface="Raleway"/>
              </a:rPr>
              <a:t> </a:t>
            </a:r>
            <a:r>
              <a:rPr lang="tr-TR" sz="2800" b="1" dirty="0" err="1">
                <a:latin typeface="Raleway"/>
                <a:ea typeface="Raleway"/>
                <a:cs typeface="Raleway"/>
                <a:sym typeface="Raleway"/>
              </a:rPr>
              <a:t>and</a:t>
            </a:r>
            <a:r>
              <a:rPr lang="tr-TR" sz="2800" b="1" dirty="0">
                <a:latin typeface="Raleway"/>
                <a:ea typeface="Raleway"/>
                <a:cs typeface="Raleway"/>
                <a:sym typeface="Raleway"/>
              </a:rPr>
              <a:t> </a:t>
            </a:r>
            <a:r>
              <a:rPr lang="tr-TR" sz="2800" b="1" dirty="0" err="1">
                <a:latin typeface="Raleway"/>
                <a:ea typeface="Raleway"/>
                <a:cs typeface="Raleway"/>
                <a:sym typeface="Raleway"/>
              </a:rPr>
              <a:t>number</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extLst>
      <p:ext uri="{BB962C8B-B14F-4D97-AF65-F5344CB8AC3E}">
        <p14:creationId xmlns:p14="http://schemas.microsoft.com/office/powerpoint/2010/main" val="240229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ctrTitle"/>
          </p:nvPr>
        </p:nvSpPr>
        <p:spPr>
          <a:xfrm>
            <a:off x="1090750" y="1863600"/>
            <a:ext cx="6332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DISTINCT Clause</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120</a:t>
            </a:fld>
            <a:endParaRPr/>
          </a:p>
        </p:txBody>
      </p:sp>
      <p:grpSp>
        <p:nvGrpSpPr>
          <p:cNvPr id="459" name="Google Shape;459;p60"/>
          <p:cNvGrpSpPr/>
          <p:nvPr/>
        </p:nvGrpSpPr>
        <p:grpSpPr>
          <a:xfrm>
            <a:off x="1930366" y="1705262"/>
            <a:ext cx="4806564" cy="3102323"/>
            <a:chOff x="597913" y="547750"/>
            <a:chExt cx="7699126" cy="3846650"/>
          </a:xfrm>
        </p:grpSpPr>
        <p:pic>
          <p:nvPicPr>
            <p:cNvPr id="460" name="Google Shape;460;p60"/>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61" name="Google Shape;461;p60"/>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60"/>
          <p:cNvSpPr txBox="1"/>
          <p:nvPr/>
        </p:nvSpPr>
        <p:spPr>
          <a:xfrm>
            <a:off x="209650" y="217850"/>
            <a:ext cx="8582100" cy="14874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a:latin typeface="Raleway"/>
                <a:ea typeface="Raleway"/>
                <a:cs typeface="Raleway"/>
                <a:sym typeface="Raleway"/>
              </a:rPr>
              <a:t>How </a:t>
            </a:r>
            <a:r>
              <a:rPr lang="tr-TR" sz="2800" b="1" dirty="0" err="1">
                <a:latin typeface="Raleway"/>
                <a:ea typeface="Raleway"/>
                <a:cs typeface="Raleway"/>
                <a:sym typeface="Raleway"/>
              </a:rPr>
              <a:t>many</a:t>
            </a:r>
            <a:r>
              <a:rPr lang="tr-TR" sz="2800" b="1" dirty="0">
                <a:latin typeface="Raleway"/>
                <a:ea typeface="Raleway"/>
                <a:cs typeface="Raleway"/>
                <a:sym typeface="Raleway"/>
              </a:rPr>
              <a:t> </a:t>
            </a:r>
            <a:r>
              <a:rPr lang="tr-TR" sz="2800" b="1" dirty="0" err="1">
                <a:latin typeface="Raleway"/>
                <a:ea typeface="Raleway"/>
                <a:cs typeface="Raleway"/>
                <a:sym typeface="Raleway"/>
              </a:rPr>
              <a:t>customers</a:t>
            </a:r>
            <a:r>
              <a:rPr lang="tr-TR" sz="2800" b="1" dirty="0">
                <a:latin typeface="Raleway"/>
                <a:ea typeface="Raleway"/>
                <a:cs typeface="Raleway"/>
                <a:sym typeface="Raleway"/>
              </a:rPr>
              <a:t> do </a:t>
            </a:r>
            <a:r>
              <a:rPr lang="tr-TR" sz="2800" b="1" dirty="0" err="1">
                <a:latin typeface="Raleway"/>
                <a:ea typeface="Raleway"/>
                <a:cs typeface="Raleway"/>
                <a:sym typeface="Raleway"/>
              </a:rPr>
              <a:t>we</a:t>
            </a:r>
            <a:r>
              <a:rPr lang="tr-TR" sz="2800" b="1" dirty="0">
                <a:latin typeface="Raleway"/>
                <a:ea typeface="Raleway"/>
                <a:cs typeface="Raleway"/>
                <a:sym typeface="Raleway"/>
              </a:rPr>
              <a:t> </a:t>
            </a:r>
            <a:r>
              <a:rPr lang="tr-TR" sz="2800" b="1" dirty="0" err="1">
                <a:latin typeface="Raleway"/>
                <a:ea typeface="Raleway"/>
                <a:cs typeface="Raleway"/>
                <a:sym typeface="Raleway"/>
              </a:rPr>
              <a:t>have</a:t>
            </a:r>
            <a:r>
              <a:rPr lang="tr-TR" sz="2800" b="1" dirty="0">
                <a:latin typeface="Raleway"/>
                <a:ea typeface="Raleway"/>
                <a:cs typeface="Raleway"/>
                <a:sym typeface="Raleway"/>
              </a:rPr>
              <a:t> </a:t>
            </a:r>
            <a:r>
              <a:rPr lang="tr-TR" sz="2800" b="1" dirty="0" err="1">
                <a:latin typeface="Raleway"/>
                <a:ea typeface="Raleway"/>
                <a:cs typeface="Raleway"/>
                <a:sym typeface="Raleway"/>
              </a:rPr>
              <a:t>from</a:t>
            </a:r>
            <a:r>
              <a:rPr lang="tr-TR" sz="2800" b="1" dirty="0">
                <a:latin typeface="Raleway"/>
                <a:ea typeface="Raleway"/>
                <a:cs typeface="Raleway"/>
                <a:sym typeface="Raleway"/>
              </a:rPr>
              <a:t> </a:t>
            </a:r>
            <a:r>
              <a:rPr lang="tr-TR" sz="2800" b="1" dirty="0" err="1">
                <a:latin typeface="Raleway"/>
                <a:ea typeface="Raleway"/>
                <a:cs typeface="Raleway"/>
                <a:sym typeface="Raleway"/>
              </a:rPr>
              <a:t>each</a:t>
            </a:r>
            <a:r>
              <a:rPr lang="tr-TR" sz="2800" b="1" dirty="0">
                <a:latin typeface="Raleway"/>
                <a:ea typeface="Raleway"/>
                <a:cs typeface="Raleway"/>
                <a:sym typeface="Raleway"/>
              </a:rPr>
              <a:t> </a:t>
            </a:r>
            <a:r>
              <a:rPr lang="tr-TR" sz="2800" b="1" dirty="0" err="1">
                <a:latin typeface="Raleway"/>
                <a:ea typeface="Raleway"/>
                <a:cs typeface="Raleway"/>
                <a:sym typeface="Raleway"/>
              </a:rPr>
              <a:t>country</a:t>
            </a:r>
            <a:r>
              <a:rPr lang="tr-TR" sz="2800" b="1" dirty="0">
                <a:latin typeface="Raleway"/>
                <a:ea typeface="Raleway"/>
                <a:cs typeface="Raleway"/>
                <a:sym typeface="Raleway"/>
              </a:rPr>
              <a:t>? </a:t>
            </a:r>
            <a:r>
              <a:rPr lang="tr-TR" sz="2800" b="1" dirty="0" err="1">
                <a:solidFill>
                  <a:schemeClr val="dk1"/>
                </a:solidFill>
                <a:latin typeface="Raleway"/>
                <a:ea typeface="Raleway"/>
                <a:cs typeface="Raleway"/>
                <a:sym typeface="Raleway"/>
              </a:rPr>
              <a:t>Your</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result</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will</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include</a:t>
            </a:r>
            <a:r>
              <a:rPr lang="tr-TR" sz="2800" b="1" dirty="0">
                <a:solidFill>
                  <a:schemeClr val="dk1"/>
                </a:solidFill>
                <a:latin typeface="Raleway"/>
                <a:ea typeface="Raleway"/>
                <a:cs typeface="Raleway"/>
                <a:sym typeface="Raleway"/>
              </a:rPr>
              <a:t> name of </a:t>
            </a:r>
            <a:r>
              <a:rPr lang="tr-TR" sz="2800" b="1" dirty="0" err="1">
                <a:solidFill>
                  <a:schemeClr val="dk1"/>
                </a:solidFill>
                <a:latin typeface="Raleway"/>
                <a:ea typeface="Raleway"/>
                <a:cs typeface="Raleway"/>
                <a:sym typeface="Raleway"/>
              </a:rPr>
              <a:t>the</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country</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and</a:t>
            </a:r>
            <a:r>
              <a:rPr lang="tr-TR" sz="2800" b="1" dirty="0">
                <a:solidFill>
                  <a:schemeClr val="dk1"/>
                </a:solidFill>
                <a:latin typeface="Raleway"/>
                <a:ea typeface="Raleway"/>
                <a:cs typeface="Raleway"/>
                <a:sym typeface="Raleway"/>
              </a:rPr>
              <a:t> </a:t>
            </a:r>
            <a:r>
              <a:rPr lang="tr-TR" sz="2800" b="1" dirty="0" err="1">
                <a:solidFill>
                  <a:schemeClr val="dk1"/>
                </a:solidFill>
                <a:latin typeface="Raleway"/>
                <a:ea typeface="Raleway"/>
                <a:cs typeface="Raleway"/>
                <a:sym typeface="Raleway"/>
              </a:rPr>
              <a:t>number</a:t>
            </a:r>
            <a:r>
              <a:rPr lang="tr-TR" sz="2800" b="1" dirty="0">
                <a:solidFill>
                  <a:schemeClr val="dk1"/>
                </a:solidFill>
                <a:latin typeface="Raleway"/>
                <a:ea typeface="Raleway"/>
                <a:cs typeface="Raleway"/>
                <a:sym typeface="Raleway"/>
              </a:rPr>
              <a:t>.</a:t>
            </a:r>
            <a:endParaRPr sz="2800" b="1" dirty="0">
              <a:solidFill>
                <a:schemeClr val="dk1"/>
              </a:solidFill>
              <a:latin typeface="Raleway"/>
              <a:ea typeface="Raleway"/>
              <a:cs typeface="Raleway"/>
              <a:sym typeface="Raleway"/>
            </a:endParaRPr>
          </a:p>
          <a:p>
            <a:pPr marL="0" lvl="0" indent="0" algn="ctr" rtl="0">
              <a:spcBef>
                <a:spcPts val="0"/>
              </a:spcBef>
              <a:spcAft>
                <a:spcPts val="0"/>
              </a:spcAft>
              <a:buNone/>
            </a:pPr>
            <a:endParaRPr sz="2800" b="1" dirty="0">
              <a:latin typeface="Raleway"/>
              <a:ea typeface="Raleway"/>
              <a:cs typeface="Raleway"/>
              <a:sym typeface="Raleway"/>
            </a:endParaRPr>
          </a:p>
        </p:txBody>
      </p:sp>
    </p:spTree>
    <p:extLst>
      <p:ext uri="{BB962C8B-B14F-4D97-AF65-F5344CB8AC3E}">
        <p14:creationId xmlns:p14="http://schemas.microsoft.com/office/powerpoint/2010/main" val="34583269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4"/>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121</a:t>
            </a:fld>
            <a:endParaRPr/>
          </a:p>
        </p:txBody>
      </p:sp>
      <p:grpSp>
        <p:nvGrpSpPr>
          <p:cNvPr id="492" name="Google Shape;492;p64"/>
          <p:cNvGrpSpPr/>
          <p:nvPr/>
        </p:nvGrpSpPr>
        <p:grpSpPr>
          <a:xfrm>
            <a:off x="1748639" y="1579544"/>
            <a:ext cx="5504105" cy="3372358"/>
            <a:chOff x="597913" y="547750"/>
            <a:chExt cx="7699126" cy="3846650"/>
          </a:xfrm>
        </p:grpSpPr>
        <p:pic>
          <p:nvPicPr>
            <p:cNvPr id="493" name="Google Shape;493;p64"/>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494" name="Google Shape;494;p64"/>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64"/>
          <p:cNvSpPr txBox="1"/>
          <p:nvPr/>
        </p:nvSpPr>
        <p:spPr>
          <a:xfrm>
            <a:off x="209650" y="217850"/>
            <a:ext cx="8582100" cy="1361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err="1">
                <a:latin typeface="Raleway"/>
                <a:ea typeface="Raleway"/>
                <a:cs typeface="Raleway"/>
                <a:sym typeface="Raleway"/>
              </a:rPr>
              <a:t>Find</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minimum </a:t>
            </a:r>
            <a:r>
              <a:rPr lang="tr-TR" sz="2800" b="1" dirty="0" err="1">
                <a:latin typeface="Raleway"/>
                <a:ea typeface="Raleway"/>
                <a:cs typeface="Raleway"/>
                <a:sym typeface="Raleway"/>
              </a:rPr>
              <a:t>duration</a:t>
            </a:r>
            <a:r>
              <a:rPr lang="tr-TR" sz="2800" b="1" dirty="0">
                <a:latin typeface="Raleway"/>
                <a:ea typeface="Raleway"/>
                <a:cs typeface="Raleway"/>
                <a:sym typeface="Raleway"/>
              </a:rPr>
              <a:t> of </a:t>
            </a:r>
            <a:r>
              <a:rPr lang="tr-TR" sz="2800" b="1" dirty="0" err="1">
                <a:latin typeface="Raleway"/>
                <a:ea typeface="Raleway"/>
                <a:cs typeface="Raleway"/>
                <a:sym typeface="Raleway"/>
              </a:rPr>
              <a:t>track</a:t>
            </a:r>
            <a:r>
              <a:rPr lang="tr-TR" sz="2800" b="1" dirty="0">
                <a:latin typeface="Raleway"/>
                <a:ea typeface="Raleway"/>
                <a:cs typeface="Raleway"/>
                <a:sym typeface="Raleway"/>
              </a:rPr>
              <a:t> </a:t>
            </a:r>
            <a:r>
              <a:rPr lang="tr-TR" sz="2800" b="1" dirty="0" err="1">
                <a:latin typeface="Raleway"/>
                <a:ea typeface="Raleway"/>
                <a:cs typeface="Raleway"/>
                <a:sym typeface="Raleway"/>
              </a:rPr>
              <a:t>for</a:t>
            </a:r>
            <a:r>
              <a:rPr lang="tr-TR" sz="2800" b="1" dirty="0">
                <a:latin typeface="Raleway"/>
                <a:ea typeface="Raleway"/>
                <a:cs typeface="Raleway"/>
                <a:sym typeface="Raleway"/>
              </a:rPr>
              <a:t> </a:t>
            </a:r>
            <a:r>
              <a:rPr lang="tr-TR" sz="2800" b="1" dirty="0" err="1">
                <a:latin typeface="Raleway"/>
                <a:ea typeface="Raleway"/>
                <a:cs typeface="Raleway"/>
                <a:sym typeface="Raleway"/>
              </a:rPr>
              <a:t>each</a:t>
            </a:r>
            <a:r>
              <a:rPr lang="tr-TR" sz="2800" b="1" dirty="0">
                <a:latin typeface="Raleway"/>
                <a:ea typeface="Raleway"/>
                <a:cs typeface="Raleway"/>
                <a:sym typeface="Raleway"/>
              </a:rPr>
              <a:t> </a:t>
            </a:r>
            <a:r>
              <a:rPr lang="tr-TR" sz="2800" b="1" dirty="0" err="1">
                <a:latin typeface="Raleway"/>
                <a:ea typeface="Raleway"/>
                <a:cs typeface="Raleway"/>
                <a:sym typeface="Raleway"/>
              </a:rPr>
              <a:t>album</a:t>
            </a:r>
            <a:r>
              <a:rPr lang="tr-TR" sz="2800" b="1" dirty="0">
                <a:latin typeface="Raleway"/>
                <a:ea typeface="Raleway"/>
                <a:cs typeface="Raleway"/>
                <a:sym typeface="Raleway"/>
              </a:rPr>
              <a:t>. </a:t>
            </a:r>
            <a:r>
              <a:rPr lang="tr-TR" sz="2800" b="1" dirty="0" err="1">
                <a:latin typeface="Raleway"/>
                <a:ea typeface="Raleway"/>
                <a:cs typeface="Raleway"/>
                <a:sym typeface="Raleway"/>
              </a:rPr>
              <a:t>Your</a:t>
            </a:r>
            <a:r>
              <a:rPr lang="tr-TR" sz="2800" b="1" dirty="0">
                <a:latin typeface="Raleway"/>
                <a:ea typeface="Raleway"/>
                <a:cs typeface="Raleway"/>
                <a:sym typeface="Raleway"/>
              </a:rPr>
              <a:t> </a:t>
            </a:r>
            <a:r>
              <a:rPr lang="tr-TR" sz="2800" b="1" dirty="0" err="1">
                <a:latin typeface="Raleway"/>
                <a:ea typeface="Raleway"/>
                <a:cs typeface="Raleway"/>
                <a:sym typeface="Raleway"/>
              </a:rPr>
              <a:t>result</a:t>
            </a:r>
            <a:r>
              <a:rPr lang="tr-TR" sz="2800" b="1" dirty="0">
                <a:latin typeface="Raleway"/>
                <a:ea typeface="Raleway"/>
                <a:cs typeface="Raleway"/>
                <a:sym typeface="Raleway"/>
              </a:rPr>
              <a:t> </a:t>
            </a:r>
            <a:r>
              <a:rPr lang="tr-TR" sz="2800" b="1" dirty="0" err="1">
                <a:latin typeface="Raleway"/>
                <a:ea typeface="Raleway"/>
                <a:cs typeface="Raleway"/>
                <a:sym typeface="Raleway"/>
              </a:rPr>
              <a:t>will</a:t>
            </a:r>
            <a:r>
              <a:rPr lang="tr-TR" sz="2800" b="1" dirty="0">
                <a:latin typeface="Raleway"/>
                <a:ea typeface="Raleway"/>
                <a:cs typeface="Raleway"/>
                <a:sym typeface="Raleway"/>
              </a:rPr>
              <a:t> </a:t>
            </a:r>
            <a:r>
              <a:rPr lang="tr-TR" sz="2800" b="1" dirty="0" err="1">
                <a:latin typeface="Raleway"/>
                <a:ea typeface="Raleway"/>
                <a:cs typeface="Raleway"/>
                <a:sym typeface="Raleway"/>
              </a:rPr>
              <a:t>include</a:t>
            </a:r>
            <a:r>
              <a:rPr lang="tr-TR" sz="2800" b="1" dirty="0">
                <a:latin typeface="Raleway"/>
                <a:ea typeface="Raleway"/>
                <a:cs typeface="Raleway"/>
                <a:sym typeface="Raleway"/>
              </a:rPr>
              <a:t> </a:t>
            </a:r>
            <a:r>
              <a:rPr lang="tr-TR" sz="2800" b="1" dirty="0" err="1">
                <a:latin typeface="Raleway"/>
                <a:ea typeface="Raleway"/>
                <a:cs typeface="Raleway"/>
                <a:sym typeface="Raleway"/>
              </a:rPr>
              <a:t>album</a:t>
            </a:r>
            <a:r>
              <a:rPr lang="tr-TR" sz="2800" b="1" dirty="0">
                <a:latin typeface="Raleway"/>
                <a:ea typeface="Raleway"/>
                <a:cs typeface="Raleway"/>
                <a:sym typeface="Raleway"/>
              </a:rPr>
              <a:t> id </a:t>
            </a:r>
            <a:r>
              <a:rPr lang="tr-TR" sz="2800" b="1" dirty="0" err="1">
                <a:latin typeface="Raleway"/>
                <a:ea typeface="Raleway"/>
                <a:cs typeface="Raleway"/>
                <a:sym typeface="Raleway"/>
              </a:rPr>
              <a:t>and</a:t>
            </a:r>
            <a:r>
              <a:rPr lang="tr-TR" sz="2800" b="1" dirty="0">
                <a:latin typeface="Raleway"/>
                <a:ea typeface="Raleway"/>
                <a:cs typeface="Raleway"/>
                <a:sym typeface="Raleway"/>
              </a:rPr>
              <a:t> </a:t>
            </a:r>
            <a:r>
              <a:rPr lang="tr-TR" sz="2800" b="1" dirty="0" err="1">
                <a:latin typeface="Raleway"/>
                <a:ea typeface="Raleway"/>
                <a:cs typeface="Raleway"/>
                <a:sym typeface="Raleway"/>
              </a:rPr>
              <a:t>min</a:t>
            </a:r>
            <a:r>
              <a:rPr lang="tr-TR" sz="2800" b="1" dirty="0">
                <a:latin typeface="Raleway"/>
                <a:ea typeface="Raleway"/>
                <a:cs typeface="Raleway"/>
                <a:sym typeface="Raleway"/>
              </a:rPr>
              <a:t> </a:t>
            </a:r>
            <a:r>
              <a:rPr lang="tr-TR" sz="2800" b="1" dirty="0" err="1">
                <a:latin typeface="Raleway"/>
                <a:ea typeface="Raleway"/>
                <a:cs typeface="Raleway"/>
                <a:sym typeface="Raleway"/>
              </a:rPr>
              <a:t>duration</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8"/>
          <p:cNvSpPr txBox="1">
            <a:spLocks noGrp="1"/>
          </p:cNvSpPr>
          <p:nvPr>
            <p:ph type="sldNum" idx="12"/>
          </p:nvPr>
        </p:nvSpPr>
        <p:spPr>
          <a:xfrm>
            <a:off x="8889300" y="4903875"/>
            <a:ext cx="2166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122</a:t>
            </a:fld>
            <a:endParaRPr/>
          </a:p>
        </p:txBody>
      </p:sp>
      <p:grpSp>
        <p:nvGrpSpPr>
          <p:cNvPr id="525" name="Google Shape;525;p68"/>
          <p:cNvGrpSpPr/>
          <p:nvPr/>
        </p:nvGrpSpPr>
        <p:grpSpPr>
          <a:xfrm>
            <a:off x="1748639" y="1579544"/>
            <a:ext cx="5504105" cy="3372358"/>
            <a:chOff x="597913" y="547750"/>
            <a:chExt cx="7699126" cy="3846650"/>
          </a:xfrm>
        </p:grpSpPr>
        <p:pic>
          <p:nvPicPr>
            <p:cNvPr id="526" name="Google Shape;526;p68"/>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527" name="Google Shape;527;p68"/>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68"/>
          <p:cNvSpPr txBox="1"/>
          <p:nvPr/>
        </p:nvSpPr>
        <p:spPr>
          <a:xfrm>
            <a:off x="209650" y="217850"/>
            <a:ext cx="8582100" cy="13617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2800" b="1" dirty="0" err="1">
                <a:latin typeface="Raleway"/>
                <a:ea typeface="Raleway"/>
                <a:cs typeface="Raleway"/>
                <a:sym typeface="Raleway"/>
              </a:rPr>
              <a:t>Find</a:t>
            </a:r>
            <a:r>
              <a:rPr lang="tr-TR" sz="2800" b="1" dirty="0">
                <a:latin typeface="Raleway"/>
                <a:ea typeface="Raleway"/>
                <a:cs typeface="Raleway"/>
                <a:sym typeface="Raleway"/>
              </a:rPr>
              <a:t> </a:t>
            </a:r>
            <a:r>
              <a:rPr lang="tr-TR" sz="2800" b="1" dirty="0" err="1">
                <a:latin typeface="Raleway"/>
                <a:ea typeface="Raleway"/>
                <a:cs typeface="Raleway"/>
                <a:sym typeface="Raleway"/>
              </a:rPr>
              <a:t>the</a:t>
            </a:r>
            <a:r>
              <a:rPr lang="tr-TR" sz="2800" b="1" dirty="0">
                <a:latin typeface="Raleway"/>
                <a:ea typeface="Raleway"/>
                <a:cs typeface="Raleway"/>
                <a:sym typeface="Raleway"/>
              </a:rPr>
              <a:t> total </a:t>
            </a:r>
            <a:r>
              <a:rPr lang="tr-TR" sz="2800" b="1" dirty="0" err="1">
                <a:latin typeface="Raleway"/>
                <a:ea typeface="Raleway"/>
                <a:cs typeface="Raleway"/>
                <a:sym typeface="Raleway"/>
              </a:rPr>
              <a:t>amount</a:t>
            </a:r>
            <a:r>
              <a:rPr lang="tr-TR" sz="2800" b="1" dirty="0">
                <a:latin typeface="Raleway"/>
                <a:ea typeface="Raleway"/>
                <a:cs typeface="Raleway"/>
                <a:sym typeface="Raleway"/>
              </a:rPr>
              <a:t> of </a:t>
            </a:r>
            <a:r>
              <a:rPr lang="tr-TR" sz="2800" b="1" dirty="0" err="1">
                <a:latin typeface="Raleway"/>
                <a:ea typeface="Raleway"/>
                <a:cs typeface="Raleway"/>
                <a:sym typeface="Raleway"/>
              </a:rPr>
              <a:t>invoice</a:t>
            </a:r>
            <a:r>
              <a:rPr lang="tr-TR" sz="2800" b="1" dirty="0">
                <a:latin typeface="Raleway"/>
                <a:ea typeface="Raleway"/>
                <a:cs typeface="Raleway"/>
                <a:sym typeface="Raleway"/>
              </a:rPr>
              <a:t> </a:t>
            </a:r>
            <a:r>
              <a:rPr lang="tr-TR" sz="2800" b="1" dirty="0" err="1">
                <a:latin typeface="Raleway"/>
                <a:ea typeface="Raleway"/>
                <a:cs typeface="Raleway"/>
                <a:sym typeface="Raleway"/>
              </a:rPr>
              <a:t>for</a:t>
            </a:r>
            <a:r>
              <a:rPr lang="tr-TR" sz="2800" b="1" dirty="0">
                <a:latin typeface="Raleway"/>
                <a:ea typeface="Raleway"/>
                <a:cs typeface="Raleway"/>
                <a:sym typeface="Raleway"/>
              </a:rPr>
              <a:t> </a:t>
            </a:r>
            <a:r>
              <a:rPr lang="tr-TR" sz="2800" b="1" dirty="0" err="1">
                <a:latin typeface="Raleway"/>
                <a:ea typeface="Raleway"/>
                <a:cs typeface="Raleway"/>
                <a:sym typeface="Raleway"/>
              </a:rPr>
              <a:t>each</a:t>
            </a:r>
            <a:r>
              <a:rPr lang="tr-TR" sz="2800" b="1" dirty="0">
                <a:latin typeface="Raleway"/>
                <a:ea typeface="Raleway"/>
                <a:cs typeface="Raleway"/>
                <a:sym typeface="Raleway"/>
              </a:rPr>
              <a:t> </a:t>
            </a:r>
            <a:r>
              <a:rPr lang="tr-TR" sz="2800" b="1" dirty="0" err="1">
                <a:latin typeface="Raleway"/>
                <a:ea typeface="Raleway"/>
                <a:cs typeface="Raleway"/>
                <a:sym typeface="Raleway"/>
              </a:rPr>
              <a:t>country</a:t>
            </a:r>
            <a:r>
              <a:rPr lang="tr-TR" sz="2800" b="1" dirty="0">
                <a:latin typeface="Raleway"/>
                <a:ea typeface="Raleway"/>
                <a:cs typeface="Raleway"/>
                <a:sym typeface="Raleway"/>
              </a:rPr>
              <a:t>. </a:t>
            </a:r>
            <a:r>
              <a:rPr lang="tr-TR" sz="2800" b="1" dirty="0" err="1">
                <a:latin typeface="Raleway"/>
                <a:ea typeface="Raleway"/>
                <a:cs typeface="Raleway"/>
                <a:sym typeface="Raleway"/>
              </a:rPr>
              <a:t>Your</a:t>
            </a:r>
            <a:r>
              <a:rPr lang="tr-TR" sz="2800" b="1" dirty="0">
                <a:latin typeface="Raleway"/>
                <a:ea typeface="Raleway"/>
                <a:cs typeface="Raleway"/>
                <a:sym typeface="Raleway"/>
              </a:rPr>
              <a:t> </a:t>
            </a:r>
            <a:r>
              <a:rPr lang="tr-TR" sz="2800" b="1" dirty="0" err="1">
                <a:latin typeface="Raleway"/>
                <a:ea typeface="Raleway"/>
                <a:cs typeface="Raleway"/>
                <a:sym typeface="Raleway"/>
              </a:rPr>
              <a:t>result</a:t>
            </a:r>
            <a:r>
              <a:rPr lang="tr-TR" sz="2800" b="1" dirty="0">
                <a:latin typeface="Raleway"/>
                <a:ea typeface="Raleway"/>
                <a:cs typeface="Raleway"/>
                <a:sym typeface="Raleway"/>
              </a:rPr>
              <a:t> </a:t>
            </a:r>
            <a:r>
              <a:rPr lang="tr-TR" sz="2800" b="1" dirty="0" err="1">
                <a:latin typeface="Raleway"/>
                <a:ea typeface="Raleway"/>
                <a:cs typeface="Raleway"/>
                <a:sym typeface="Raleway"/>
              </a:rPr>
              <a:t>will</a:t>
            </a:r>
            <a:r>
              <a:rPr lang="tr-TR" sz="2800" b="1" dirty="0">
                <a:latin typeface="Raleway"/>
                <a:ea typeface="Raleway"/>
                <a:cs typeface="Raleway"/>
                <a:sym typeface="Raleway"/>
              </a:rPr>
              <a:t> </a:t>
            </a:r>
            <a:r>
              <a:rPr lang="tr-TR" sz="2800" b="1" dirty="0" err="1">
                <a:latin typeface="Raleway"/>
                <a:ea typeface="Raleway"/>
                <a:cs typeface="Raleway"/>
                <a:sym typeface="Raleway"/>
              </a:rPr>
              <a:t>include</a:t>
            </a:r>
            <a:r>
              <a:rPr lang="tr-TR" sz="2800" b="1" dirty="0">
                <a:latin typeface="Raleway"/>
                <a:ea typeface="Raleway"/>
                <a:cs typeface="Raleway"/>
                <a:sym typeface="Raleway"/>
              </a:rPr>
              <a:t> </a:t>
            </a:r>
            <a:r>
              <a:rPr lang="tr-TR" sz="2800" b="1" dirty="0" err="1">
                <a:latin typeface="Raleway"/>
                <a:ea typeface="Raleway"/>
                <a:cs typeface="Raleway"/>
                <a:sym typeface="Raleway"/>
              </a:rPr>
              <a:t>country</a:t>
            </a:r>
            <a:r>
              <a:rPr lang="tr-TR" sz="2800" b="1" dirty="0">
                <a:latin typeface="Raleway"/>
                <a:ea typeface="Raleway"/>
                <a:cs typeface="Raleway"/>
                <a:sym typeface="Raleway"/>
              </a:rPr>
              <a:t> name </a:t>
            </a:r>
            <a:r>
              <a:rPr lang="tr-TR" sz="2800" b="1" dirty="0" err="1">
                <a:latin typeface="Raleway"/>
                <a:ea typeface="Raleway"/>
                <a:cs typeface="Raleway"/>
                <a:sym typeface="Raleway"/>
              </a:rPr>
              <a:t>and</a:t>
            </a:r>
            <a:r>
              <a:rPr lang="tr-TR" sz="2800" b="1" dirty="0">
                <a:latin typeface="Raleway"/>
                <a:ea typeface="Raleway"/>
                <a:cs typeface="Raleway"/>
                <a:sym typeface="Raleway"/>
              </a:rPr>
              <a:t> total </a:t>
            </a:r>
            <a:r>
              <a:rPr lang="tr-TR" sz="2800" b="1" dirty="0" err="1">
                <a:latin typeface="Raleway"/>
                <a:ea typeface="Raleway"/>
                <a:cs typeface="Raleway"/>
                <a:sym typeface="Raleway"/>
              </a:rPr>
              <a:t>amount</a:t>
            </a:r>
            <a:r>
              <a:rPr lang="tr-TR" sz="2800" b="1" dirty="0">
                <a:latin typeface="Raleway"/>
                <a:ea typeface="Raleway"/>
                <a:cs typeface="Raleway"/>
                <a:sym typeface="Raleway"/>
              </a:rPr>
              <a:t>.</a:t>
            </a:r>
            <a:endParaRPr sz="2800" b="1" dirty="0">
              <a:latin typeface="Raleway"/>
              <a:ea typeface="Raleway"/>
              <a:cs typeface="Raleway"/>
              <a:sym typeface="Raleway"/>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256" name="Google Shape;256;p39"/>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Keep going, I understand</a:t>
            </a:r>
            <a:endParaRPr>
              <a:solidFill>
                <a:srgbClr val="FFFFFF"/>
              </a:solidFill>
              <a:latin typeface="Proxima Nova Semibold"/>
              <a:ea typeface="Proxima Nova Semibold"/>
              <a:cs typeface="Proxima Nova Semibold"/>
              <a:sym typeface="Proxima Nova Semibold"/>
            </a:endParaRPr>
          </a:p>
        </p:txBody>
      </p:sp>
      <p:sp>
        <p:nvSpPr>
          <p:cNvPr id="257" name="Google Shape;257;p39"/>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4F5B23"/>
                </a:solidFill>
                <a:latin typeface="Proxima Nova Semibold"/>
                <a:ea typeface="Proxima Nova Semibold"/>
                <a:cs typeface="Proxima Nova Semibold"/>
                <a:sym typeface="Proxima Nova Semibold"/>
              </a:rPr>
              <a:t>I’m a little confused</a:t>
            </a:r>
            <a:endParaRPr>
              <a:solidFill>
                <a:srgbClr val="4F5B23"/>
              </a:solidFill>
              <a:latin typeface="Proxima Nova Semibold"/>
              <a:ea typeface="Proxima Nova Semibold"/>
              <a:cs typeface="Proxima Nova Semibold"/>
              <a:sym typeface="Proxima Nova Semibold"/>
            </a:endParaRPr>
          </a:p>
        </p:txBody>
      </p:sp>
      <p:sp>
        <p:nvSpPr>
          <p:cNvPr id="258" name="Google Shape;258;p39"/>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Stop, I need help!</a:t>
            </a:r>
            <a:endParaRPr>
              <a:solidFill>
                <a:srgbClr val="FFFFFF"/>
              </a:solidFill>
              <a:latin typeface="Proxima Nova Semibold"/>
              <a:ea typeface="Proxima Nova Semibold"/>
              <a:cs typeface="Proxima Nova Semibold"/>
              <a:sym typeface="Proxima Nova Semibold"/>
            </a:endParaRPr>
          </a:p>
        </p:txBody>
      </p:sp>
      <p:pic>
        <p:nvPicPr>
          <p:cNvPr id="259" name="Google Shape;259;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260" name="Google Shape;260;p39"/>
          <p:cNvPicPr preferRelativeResize="0"/>
          <p:nvPr/>
        </p:nvPicPr>
        <p:blipFill>
          <a:blip r:embed="rId5">
            <a:alphaModFix/>
          </a:blip>
          <a:stretch>
            <a:fillRect/>
          </a:stretch>
        </p:blipFill>
        <p:spPr>
          <a:xfrm>
            <a:off x="471375" y="1060305"/>
            <a:ext cx="2704742" cy="2704728"/>
          </a:xfrm>
          <a:prstGeom prst="rect">
            <a:avLst/>
          </a:prstGeom>
          <a:noFill/>
          <a:ln>
            <a:noFill/>
          </a:ln>
        </p:spPr>
      </p:pic>
      <p:pic>
        <p:nvPicPr>
          <p:cNvPr id="261" name="Google Shape;261;p39"/>
          <p:cNvPicPr preferRelativeResize="0"/>
          <p:nvPr/>
        </p:nvPicPr>
        <p:blipFill>
          <a:blip r:embed="rId6">
            <a:alphaModFix/>
          </a:blip>
          <a:stretch>
            <a:fillRect/>
          </a:stretch>
        </p:blipFill>
        <p:spPr>
          <a:xfrm>
            <a:off x="5967884" y="1060297"/>
            <a:ext cx="2704742" cy="2704728"/>
          </a:xfrm>
          <a:prstGeom prst="rect">
            <a:avLst/>
          </a:prstGeom>
          <a:noFill/>
          <a:ln>
            <a:noFill/>
          </a:ln>
        </p:spPr>
      </p:pic>
      <p:pic>
        <p:nvPicPr>
          <p:cNvPr id="262" name="Google Shape;262;p39"/>
          <p:cNvPicPr preferRelativeResize="0"/>
          <p:nvPr/>
        </p:nvPicPr>
        <p:blipFill>
          <a:blip r:embed="rId7">
            <a:alphaModFix/>
          </a:blip>
          <a:stretch>
            <a:fillRect/>
          </a:stretch>
        </p:blipFill>
        <p:spPr>
          <a:xfrm>
            <a:off x="3219629" y="1060302"/>
            <a:ext cx="2704742" cy="2704728"/>
          </a:xfrm>
          <a:prstGeom prst="rect">
            <a:avLst/>
          </a:prstGeom>
          <a:noFill/>
          <a:ln>
            <a:noFill/>
          </a:ln>
        </p:spPr>
      </p:pic>
      <p:sp>
        <p:nvSpPr>
          <p:cNvPr id="263" name="Google Shape;263;p39">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6981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124</a:t>
            </a:fld>
            <a:endParaRPr/>
          </a:p>
        </p:txBody>
      </p:sp>
      <p:grpSp>
        <p:nvGrpSpPr>
          <p:cNvPr id="948" name="Google Shape;948;p122"/>
          <p:cNvGrpSpPr/>
          <p:nvPr/>
        </p:nvGrpSpPr>
        <p:grpSpPr>
          <a:xfrm>
            <a:off x="5410301" y="719490"/>
            <a:ext cx="3356124" cy="3829046"/>
            <a:chOff x="2602525" y="317054"/>
            <a:chExt cx="4174283" cy="4762495"/>
          </a:xfrm>
        </p:grpSpPr>
        <p:sp>
          <p:nvSpPr>
            <p:cNvPr id="949" name="Google Shape;949;p122"/>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122"/>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122"/>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122"/>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122"/>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122"/>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122"/>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122"/>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122"/>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122"/>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122"/>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122"/>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122"/>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122"/>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122"/>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122"/>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122"/>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122"/>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122"/>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122"/>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122"/>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122"/>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122"/>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122"/>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122"/>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122"/>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122"/>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122"/>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122"/>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122"/>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122"/>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122"/>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122"/>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122"/>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122"/>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122"/>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122"/>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122"/>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122"/>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122"/>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122"/>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122"/>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12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12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122"/>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122"/>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122"/>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122"/>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122"/>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122"/>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122"/>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122"/>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122"/>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122"/>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122"/>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122"/>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122"/>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06" name="Google Shape;1006;p122"/>
            <p:cNvGrpSpPr/>
            <p:nvPr/>
          </p:nvGrpSpPr>
          <p:grpSpPr>
            <a:xfrm>
              <a:off x="2941619" y="3895613"/>
              <a:ext cx="483621" cy="510995"/>
              <a:chOff x="4345944" y="4626313"/>
              <a:chExt cx="483621" cy="510995"/>
            </a:xfrm>
          </p:grpSpPr>
          <p:grpSp>
            <p:nvGrpSpPr>
              <p:cNvPr id="1007" name="Google Shape;1007;p122"/>
              <p:cNvGrpSpPr/>
              <p:nvPr/>
            </p:nvGrpSpPr>
            <p:grpSpPr>
              <a:xfrm>
                <a:off x="4345944" y="4852987"/>
                <a:ext cx="474200" cy="284321"/>
                <a:chOff x="4345944" y="4852987"/>
                <a:chExt cx="474200" cy="284321"/>
              </a:xfrm>
            </p:grpSpPr>
            <p:sp>
              <p:nvSpPr>
                <p:cNvPr id="1008" name="Google Shape;1008;p122"/>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122"/>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122"/>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11" name="Google Shape;1011;p122"/>
                <p:cNvGrpSpPr/>
                <p:nvPr/>
              </p:nvGrpSpPr>
              <p:grpSpPr>
                <a:xfrm>
                  <a:off x="4457040" y="4985575"/>
                  <a:ext cx="133724" cy="77247"/>
                  <a:chOff x="4457040" y="4985575"/>
                  <a:chExt cx="133724" cy="77247"/>
                </a:xfrm>
              </p:grpSpPr>
              <p:sp>
                <p:nvSpPr>
                  <p:cNvPr id="1012" name="Google Shape;1012;p122"/>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122"/>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14" name="Google Shape;1014;p122"/>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122"/>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122"/>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122"/>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122"/>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122"/>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122"/>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122"/>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122"/>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122"/>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122"/>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122"/>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122"/>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122"/>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122"/>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122"/>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122"/>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122"/>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122"/>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122"/>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122"/>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122"/>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122"/>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122"/>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122"/>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122"/>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122"/>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122"/>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122"/>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122"/>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122"/>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122"/>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122"/>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122"/>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122"/>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122"/>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122"/>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122"/>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122"/>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122"/>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122"/>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122"/>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122"/>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122"/>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122"/>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122"/>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122"/>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122"/>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122"/>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122"/>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122"/>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5" name="Google Shape;1065;p122"/>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122"/>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122"/>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122"/>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122"/>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122"/>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122"/>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122"/>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122"/>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122"/>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122"/>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122"/>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122"/>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8" name="Google Shape;1078;p122"/>
              <p:cNvGrpSpPr/>
              <p:nvPr/>
            </p:nvGrpSpPr>
            <p:grpSpPr>
              <a:xfrm>
                <a:off x="4543079" y="4626313"/>
                <a:ext cx="286486" cy="386884"/>
                <a:chOff x="4543079" y="4626313"/>
                <a:chExt cx="286486" cy="386884"/>
              </a:xfrm>
            </p:grpSpPr>
            <p:grpSp>
              <p:nvGrpSpPr>
                <p:cNvPr id="1079" name="Google Shape;1079;p122"/>
                <p:cNvGrpSpPr/>
                <p:nvPr/>
              </p:nvGrpSpPr>
              <p:grpSpPr>
                <a:xfrm>
                  <a:off x="4543079" y="4626313"/>
                  <a:ext cx="286486" cy="386884"/>
                  <a:chOff x="4543079" y="4626313"/>
                  <a:chExt cx="286486" cy="386884"/>
                </a:xfrm>
              </p:grpSpPr>
              <p:sp>
                <p:nvSpPr>
                  <p:cNvPr id="1080" name="Google Shape;1080;p122"/>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122"/>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12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12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22"/>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85" name="Google Shape;1085;p122"/>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122"/>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122"/>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88" name="Google Shape;1088;p122"/>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122"/>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122"/>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122"/>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122"/>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122"/>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94" name="Google Shape;1094;p122"/>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95" name="Google Shape;1095;p122"/>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a:p>
        </p:txBody>
      </p:sp>
      <p:pic>
        <p:nvPicPr>
          <p:cNvPr id="1096" name="Google Shape;1096;p122"/>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13</a:t>
            </a:fld>
            <a:endParaRPr/>
          </a:p>
        </p:txBody>
      </p:sp>
      <p:sp>
        <p:nvSpPr>
          <p:cNvPr id="421" name="Google Shape;421;p6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422" name="Google Shape;422;p60"/>
          <p:cNvSpPr/>
          <p:nvPr/>
        </p:nvSpPr>
        <p:spPr>
          <a:xfrm>
            <a:off x="351700" y="980650"/>
            <a:ext cx="8411400" cy="1803600"/>
          </a:xfrm>
          <a:prstGeom prst="rect">
            <a:avLst/>
          </a:prstGeom>
          <a:solidFill>
            <a:srgbClr val="6EABCD"/>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373A3C"/>
              </a:buClr>
              <a:buSzPts val="2400"/>
              <a:buFont typeface="Arial"/>
              <a:buNone/>
            </a:pPr>
            <a:r>
              <a:rPr lang="tr-TR" sz="2400">
                <a:solidFill>
                  <a:srgbClr val="373A3C"/>
                </a:solidFill>
                <a:latin typeface="Raleway Medium"/>
                <a:ea typeface="Raleway Medium"/>
                <a:cs typeface="Raleway Medium"/>
                <a:sym typeface="Raleway Medium"/>
              </a:rPr>
              <a:t>Columns in the tables may often contain some duplicate values, but you may only need the distinct values as a result. In such cases, we use the </a:t>
            </a:r>
            <a:r>
              <a:rPr lang="tr-TR" sz="2400">
                <a:solidFill>
                  <a:srgbClr val="FF0000"/>
                </a:solidFill>
                <a:latin typeface="Raleway Medium"/>
                <a:ea typeface="Raleway Medium"/>
                <a:cs typeface="Raleway Medium"/>
                <a:sym typeface="Raleway Medium"/>
              </a:rPr>
              <a:t>SELECT</a:t>
            </a:r>
            <a:r>
              <a:rPr lang="tr-TR" sz="2400">
                <a:solidFill>
                  <a:srgbClr val="373A3C"/>
                </a:solidFill>
                <a:latin typeface="Raleway Medium"/>
                <a:ea typeface="Raleway Medium"/>
                <a:cs typeface="Raleway Medium"/>
                <a:sym typeface="Raleway Medium"/>
              </a:rPr>
              <a:t> statement with the </a:t>
            </a:r>
            <a:r>
              <a:rPr lang="tr-TR" sz="2400">
                <a:solidFill>
                  <a:srgbClr val="FF0000"/>
                </a:solidFill>
                <a:latin typeface="Raleway Medium"/>
                <a:ea typeface="Raleway Medium"/>
                <a:cs typeface="Raleway Medium"/>
                <a:sym typeface="Raleway Medium"/>
              </a:rPr>
              <a:t>DISTINCT</a:t>
            </a:r>
            <a:r>
              <a:rPr lang="tr-TR" sz="2400">
                <a:solidFill>
                  <a:srgbClr val="373A3C"/>
                </a:solidFill>
                <a:latin typeface="Raleway Medium"/>
                <a:ea typeface="Raleway Medium"/>
                <a:cs typeface="Raleway Medium"/>
                <a:sym typeface="Raleway Medium"/>
              </a:rPr>
              <a:t> clause.</a:t>
            </a:r>
            <a:r>
              <a:rPr lang="tr-TR" sz="2400">
                <a:solidFill>
                  <a:schemeClr val="dk1"/>
                </a:solidFill>
                <a:latin typeface="Raleway Medium"/>
                <a:ea typeface="Raleway Medium"/>
                <a:cs typeface="Raleway Medium"/>
                <a:sym typeface="Raleway Medium"/>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14</a:t>
            </a:fld>
            <a:endParaRPr/>
          </a:p>
        </p:txBody>
      </p:sp>
      <p:sp>
        <p:nvSpPr>
          <p:cNvPr id="428" name="Google Shape;428;p6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429" name="Google Shape;429;p61"/>
          <p:cNvSpPr/>
          <p:nvPr/>
        </p:nvSpPr>
        <p:spPr>
          <a:xfrm flipH="1">
            <a:off x="548725" y="1002100"/>
            <a:ext cx="8100300" cy="15696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73A3C"/>
              </a:buClr>
              <a:buSzPts val="2400"/>
              <a:buFont typeface="Arial"/>
              <a:buNone/>
            </a:pPr>
            <a:r>
              <a:rPr lang="tr-TR" sz="2400" b="0" i="0" u="none" strike="noStrike" cap="none">
                <a:solidFill>
                  <a:srgbClr val="373A3C"/>
                </a:solidFill>
                <a:latin typeface="Raleway Medium"/>
                <a:ea typeface="Raleway Medium"/>
                <a:cs typeface="Raleway Medium"/>
                <a:sym typeface="Raleway Medium"/>
              </a:rPr>
              <a:t>The </a:t>
            </a:r>
            <a:r>
              <a:rPr lang="tr-TR" sz="2400" b="0" i="0" u="none" strike="noStrike" cap="none">
                <a:solidFill>
                  <a:srgbClr val="FF0000"/>
                </a:solidFill>
                <a:latin typeface="Raleway Medium"/>
                <a:ea typeface="Raleway Medium"/>
                <a:cs typeface="Raleway Medium"/>
                <a:sym typeface="Raleway Medium"/>
              </a:rPr>
              <a:t>SELECT DISTINCT</a:t>
            </a:r>
            <a:r>
              <a:rPr lang="tr-TR" sz="2400" b="0" i="0" u="none" strike="noStrike" cap="none">
                <a:solidFill>
                  <a:srgbClr val="373A3C"/>
                </a:solidFill>
                <a:latin typeface="Raleway Medium"/>
                <a:ea typeface="Raleway Medium"/>
                <a:cs typeface="Raleway Medium"/>
                <a:sym typeface="Raleway Medium"/>
              </a:rPr>
              <a:t> is used to return only distinct (different/unique) values to eliminate duplicate rows in a result set. Here is the syntax of the </a:t>
            </a:r>
            <a:r>
              <a:rPr lang="tr-TR" sz="2400" b="0" i="0" u="none" strike="noStrike" cap="none">
                <a:solidFill>
                  <a:srgbClr val="FF0000"/>
                </a:solidFill>
                <a:latin typeface="Raleway Medium"/>
                <a:ea typeface="Raleway Medium"/>
                <a:cs typeface="Raleway Medium"/>
                <a:sym typeface="Raleway Medium"/>
              </a:rPr>
              <a:t>DISTINCT</a:t>
            </a:r>
            <a:r>
              <a:rPr lang="tr-TR" sz="2400" b="0" i="0" u="none" strike="noStrike" cap="none">
                <a:solidFill>
                  <a:srgbClr val="373A3C"/>
                </a:solidFill>
                <a:latin typeface="Raleway Medium"/>
                <a:ea typeface="Raleway Medium"/>
                <a:cs typeface="Raleway Medium"/>
                <a:sym typeface="Raleway Medium"/>
              </a:rPr>
              <a:t> clause:</a:t>
            </a:r>
            <a:r>
              <a:rPr lang="tr-TR" sz="2400" b="0" i="0" u="none" strike="noStrike" cap="none">
                <a:solidFill>
                  <a:schemeClr val="dk1"/>
                </a:solidFill>
                <a:latin typeface="Raleway Medium"/>
                <a:ea typeface="Raleway Medium"/>
                <a:cs typeface="Raleway Medium"/>
                <a:sym typeface="Raleway Medium"/>
              </a:rPr>
              <a:t> </a:t>
            </a:r>
            <a:endParaRPr/>
          </a:p>
        </p:txBody>
      </p:sp>
      <p:sp>
        <p:nvSpPr>
          <p:cNvPr id="2" name="Google Shape;200;p32">
            <a:extLst>
              <a:ext uri="{FF2B5EF4-FFF2-40B4-BE49-F238E27FC236}">
                <a16:creationId xmlns:a16="http://schemas.microsoft.com/office/drawing/2014/main" id="{7DD32F8D-A576-FB21-1FA9-3DF05136309E}"/>
              </a:ext>
            </a:extLst>
          </p:cNvPr>
          <p:cNvSpPr txBox="1"/>
          <p:nvPr/>
        </p:nvSpPr>
        <p:spPr>
          <a:xfrm>
            <a:off x="247783" y="2865250"/>
            <a:ext cx="8401242" cy="10642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0" dirty="0">
                <a:solidFill>
                  <a:srgbClr val="202122"/>
                </a:solidFill>
                <a:effectLst/>
                <a:latin typeface="Arial" panose="020B0604020202020204" pitchFamily="34" charset="0"/>
              </a:rPr>
              <a:t>SELECT </a:t>
            </a:r>
            <a:r>
              <a:rPr lang="tr-TR" sz="2400" b="1" dirty="0">
                <a:solidFill>
                  <a:srgbClr val="202122"/>
                </a:solidFill>
                <a:latin typeface="Arial" panose="020B0604020202020204" pitchFamily="34" charset="0"/>
              </a:rPr>
              <a:t>DISTINCT </a:t>
            </a:r>
            <a:r>
              <a:rPr lang="tr-TR" sz="2400" b="1" dirty="0" err="1">
                <a:solidFill>
                  <a:srgbClr val="202122"/>
                </a:solidFill>
                <a:latin typeface="Arial" panose="020B0604020202020204" pitchFamily="34" charset="0"/>
              </a:rPr>
              <a:t>column_name</a:t>
            </a:r>
            <a:r>
              <a:rPr lang="tr-TR" sz="2400" b="1" dirty="0">
                <a:solidFill>
                  <a:srgbClr val="202122"/>
                </a:solidFill>
                <a:latin typeface="Arial" panose="020B0604020202020204" pitchFamily="34" charset="0"/>
              </a:rPr>
              <a:t>(s) </a:t>
            </a:r>
            <a:r>
              <a:rPr lang="en-US" sz="2400" b="1" i="0" dirty="0">
                <a:solidFill>
                  <a:srgbClr val="202122"/>
                </a:solidFill>
                <a:effectLst/>
                <a:latin typeface="Arial" panose="020B0604020202020204" pitchFamily="34" charset="0"/>
              </a:rPr>
              <a:t>FROM </a:t>
            </a:r>
            <a:r>
              <a:rPr lang="tr-TR" sz="2400" i="0" dirty="0" err="1">
                <a:solidFill>
                  <a:srgbClr val="202122"/>
                </a:solidFill>
                <a:effectLst/>
                <a:latin typeface="Arial" panose="020B0604020202020204" pitchFamily="34" charset="0"/>
              </a:rPr>
              <a:t>table_name</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15</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74650" y="752055"/>
            <a:ext cx="3347820" cy="710985"/>
          </a:xfrm>
          <a:prstGeom prst="rect">
            <a:avLst/>
          </a:prstGeom>
          <a:noFill/>
          <a:ln>
            <a:noFill/>
          </a:ln>
        </p:spPr>
        <p:txBody>
          <a:bodyPr spcFirstLastPara="1" wrap="square" lIns="91425" tIns="91425" rIns="91425" bIns="91425" anchor="t" anchorCtr="0">
            <a:noAutofit/>
          </a:bodyPr>
          <a:lstStyle/>
          <a:p>
            <a:r>
              <a:rPr lang="tr-TR" sz="2400" b="0" i="0" u="none" strike="noStrike" cap="none" dirty="0">
                <a:solidFill>
                  <a:srgbClr val="741B47"/>
                </a:solidFill>
                <a:latin typeface="Raleway Medium"/>
                <a:ea typeface="Raleway Medium"/>
                <a:cs typeface="Raleway Medium"/>
                <a:sym typeface="Raleway Medium"/>
              </a:rPr>
              <a:t>No </a:t>
            </a:r>
            <a:r>
              <a:rPr lang="tr-TR" sz="2400" b="0" i="0" u="none" strike="noStrike" cap="none" dirty="0" err="1">
                <a:solidFill>
                  <a:srgbClr val="741B47"/>
                </a:solidFill>
                <a:latin typeface="Raleway Medium"/>
                <a:ea typeface="Raleway Medium"/>
                <a:cs typeface="Raleway Medium"/>
                <a:sym typeface="Raleway Medium"/>
              </a:rPr>
              <a:t>Duplicated</a:t>
            </a:r>
            <a:r>
              <a:rPr lang="tr-TR" sz="2400" b="0" i="0" u="none" strike="noStrike" cap="none" dirty="0">
                <a:solidFill>
                  <a:srgbClr val="741B47"/>
                </a:solidFill>
                <a:latin typeface="Raleway Medium"/>
                <a:ea typeface="Raleway Medium"/>
                <a:cs typeface="Raleway Medium"/>
                <a:sym typeface="Raleway Medium"/>
              </a:rPr>
              <a:t> </a:t>
            </a:r>
            <a:r>
              <a:rPr lang="tr-TR" sz="2400" b="0" i="0" u="none" strike="noStrike" cap="none" dirty="0" err="1">
                <a:solidFill>
                  <a:srgbClr val="741B47"/>
                </a:solidFill>
                <a:latin typeface="Raleway Medium"/>
                <a:ea typeface="Raleway Medium"/>
                <a:cs typeface="Raleway Medium"/>
                <a:sym typeface="Raleway Medium"/>
              </a:rPr>
              <a:t>Rows</a:t>
            </a:r>
            <a:endParaRPr lang="tr-TR" sz="3200" b="0" i="0" u="none" strike="noStrike" cap="none" dirty="0">
              <a:solidFill>
                <a:srgbClr val="419ED3"/>
              </a:solidFill>
              <a:latin typeface="Raleway SemiBold"/>
              <a:ea typeface="Raleway SemiBold"/>
              <a:cs typeface="Raleway SemiBold"/>
              <a:sym typeface="Raleway SemiBold"/>
            </a:endParaRPr>
          </a:p>
          <a:p>
            <a:pPr marL="0" lvl="0" indent="0" algn="l" rtl="0">
              <a:spcBef>
                <a:spcPts val="0"/>
              </a:spcBef>
              <a:spcAft>
                <a:spcPts val="0"/>
              </a:spcAft>
              <a:buNone/>
            </a:pPr>
            <a:endParaRPr lang="tr-TR" sz="2400" b="1" i="0" dirty="0">
              <a:solidFill>
                <a:srgbClr val="202122"/>
              </a:solidFill>
              <a:effectLst/>
              <a:latin typeface="Arial" panose="020B0604020202020204" pitchFamily="34" charset="0"/>
            </a:endParaRPr>
          </a:p>
        </p:txBody>
      </p:sp>
      <p:pic>
        <p:nvPicPr>
          <p:cNvPr id="4" name="Resim 3">
            <a:extLst>
              <a:ext uri="{FF2B5EF4-FFF2-40B4-BE49-F238E27FC236}">
                <a16:creationId xmlns:a16="http://schemas.microsoft.com/office/drawing/2014/main" id="{55F9A616-8D3A-2B50-54E6-89B9593C03A6}"/>
              </a:ext>
            </a:extLst>
          </p:cNvPr>
          <p:cNvPicPr>
            <a:picLocks noChangeAspect="1"/>
          </p:cNvPicPr>
          <p:nvPr/>
        </p:nvPicPr>
        <p:blipFill>
          <a:blip r:embed="rId3"/>
          <a:stretch>
            <a:fillRect/>
          </a:stretch>
        </p:blipFill>
        <p:spPr>
          <a:xfrm>
            <a:off x="6344765" y="2533651"/>
            <a:ext cx="1698739" cy="1552489"/>
          </a:xfrm>
          <a:prstGeom prst="rect">
            <a:avLst/>
          </a:prstGeom>
        </p:spPr>
      </p:pic>
      <p:pic>
        <p:nvPicPr>
          <p:cNvPr id="7" name="Resim 6">
            <a:extLst>
              <a:ext uri="{FF2B5EF4-FFF2-40B4-BE49-F238E27FC236}">
                <a16:creationId xmlns:a16="http://schemas.microsoft.com/office/drawing/2014/main" id="{EF4C1EE6-3E52-6347-FD8F-A154DFDE7835}"/>
              </a:ext>
            </a:extLst>
          </p:cNvPr>
          <p:cNvPicPr>
            <a:picLocks noChangeAspect="1"/>
          </p:cNvPicPr>
          <p:nvPr/>
        </p:nvPicPr>
        <p:blipFill>
          <a:blip r:embed="rId4"/>
          <a:stretch>
            <a:fillRect/>
          </a:stretch>
        </p:blipFill>
        <p:spPr>
          <a:xfrm>
            <a:off x="128463" y="1475882"/>
            <a:ext cx="5088351" cy="2322625"/>
          </a:xfrm>
          <a:prstGeom prst="rect">
            <a:avLst/>
          </a:prstGeom>
        </p:spPr>
      </p:pic>
      <p:sp>
        <p:nvSpPr>
          <p:cNvPr id="8" name="Google Shape;200;p32">
            <a:extLst>
              <a:ext uri="{FF2B5EF4-FFF2-40B4-BE49-F238E27FC236}">
                <a16:creationId xmlns:a16="http://schemas.microsoft.com/office/drawing/2014/main" id="{0B5736BD-2E09-8CE2-29B6-DF4C83EF5922}"/>
              </a:ext>
            </a:extLst>
          </p:cNvPr>
          <p:cNvSpPr txBox="1"/>
          <p:nvPr/>
        </p:nvSpPr>
        <p:spPr>
          <a:xfrm>
            <a:off x="5541690" y="1442026"/>
            <a:ext cx="3666487" cy="1195169"/>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en-US" sz="2400" b="1" dirty="0">
                <a:latin typeface="Raleway"/>
                <a:ea typeface="Raleway"/>
                <a:cs typeface="Raleway"/>
                <a:sym typeface="Raleway"/>
              </a:rPr>
              <a:t>DISTINCT</a:t>
            </a:r>
            <a:r>
              <a:rPr lang="en-US" sz="2400" dirty="0">
                <a:latin typeface="Raleway"/>
                <a:ea typeface="Raleway"/>
                <a:cs typeface="Raleway"/>
                <a:sym typeface="Raleway"/>
              </a:rPr>
              <a:t> job</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spTree>
    <p:extLst>
      <p:ext uri="{BB962C8B-B14F-4D97-AF65-F5344CB8AC3E}">
        <p14:creationId xmlns:p14="http://schemas.microsoft.com/office/powerpoint/2010/main" val="19858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74650" y="752055"/>
            <a:ext cx="3809374" cy="519396"/>
          </a:xfrm>
          <a:prstGeom prst="rect">
            <a:avLst/>
          </a:prstGeom>
          <a:noFill/>
          <a:ln>
            <a:noFill/>
          </a:ln>
        </p:spPr>
        <p:txBody>
          <a:bodyPr spcFirstLastPara="1" wrap="square" lIns="91425" tIns="91425" rIns="91425" bIns="91425" anchor="t" anchorCtr="0">
            <a:noAutofit/>
          </a:bodyPr>
          <a:lstStyle/>
          <a:p>
            <a:r>
              <a:rPr lang="tr-TR" sz="2400" b="0" i="0" u="none" strike="noStrike" cap="none" dirty="0">
                <a:solidFill>
                  <a:srgbClr val="741B47"/>
                </a:solidFill>
                <a:latin typeface="Raleway Medium"/>
                <a:ea typeface="Raleway Medium"/>
                <a:cs typeface="Raleway Medium"/>
                <a:sym typeface="Raleway Medium"/>
              </a:rPr>
              <a:t>No </a:t>
            </a:r>
            <a:r>
              <a:rPr lang="tr-TR" sz="2400" b="0" i="0" u="none" strike="noStrike" cap="none" dirty="0" err="1">
                <a:solidFill>
                  <a:srgbClr val="741B47"/>
                </a:solidFill>
                <a:latin typeface="Raleway Medium"/>
                <a:ea typeface="Raleway Medium"/>
                <a:cs typeface="Raleway Medium"/>
                <a:sym typeface="Raleway Medium"/>
              </a:rPr>
              <a:t>Duplicated</a:t>
            </a:r>
            <a:r>
              <a:rPr lang="tr-TR" sz="2400" b="0" i="0" u="none" strike="noStrike" cap="none" dirty="0">
                <a:solidFill>
                  <a:srgbClr val="741B47"/>
                </a:solidFill>
                <a:latin typeface="Raleway Medium"/>
                <a:ea typeface="Raleway Medium"/>
                <a:cs typeface="Raleway Medium"/>
                <a:sym typeface="Raleway Medium"/>
              </a:rPr>
              <a:t> </a:t>
            </a:r>
            <a:r>
              <a:rPr lang="tr-TR" sz="2400" b="0" i="0" u="none" strike="noStrike" cap="none" dirty="0" err="1">
                <a:solidFill>
                  <a:srgbClr val="741B47"/>
                </a:solidFill>
                <a:latin typeface="Raleway Medium"/>
                <a:ea typeface="Raleway Medium"/>
                <a:cs typeface="Raleway Medium"/>
                <a:sym typeface="Raleway Medium"/>
              </a:rPr>
              <a:t>Rows</a:t>
            </a:r>
            <a:endParaRPr lang="tr-TR" sz="3200" b="0" i="0" u="none" strike="noStrike" cap="none" dirty="0">
              <a:solidFill>
                <a:srgbClr val="419ED3"/>
              </a:solidFill>
              <a:latin typeface="Raleway SemiBold"/>
              <a:ea typeface="Raleway SemiBold"/>
              <a:cs typeface="Raleway SemiBold"/>
              <a:sym typeface="Raleway SemiBold"/>
            </a:endParaRPr>
          </a:p>
        </p:txBody>
      </p:sp>
      <p:pic>
        <p:nvPicPr>
          <p:cNvPr id="6" name="Resim 5">
            <a:extLst>
              <a:ext uri="{FF2B5EF4-FFF2-40B4-BE49-F238E27FC236}">
                <a16:creationId xmlns:a16="http://schemas.microsoft.com/office/drawing/2014/main" id="{805E4984-BF95-EA54-BDD0-53AC9CC2F3C5}"/>
              </a:ext>
            </a:extLst>
          </p:cNvPr>
          <p:cNvPicPr>
            <a:picLocks noChangeAspect="1"/>
          </p:cNvPicPr>
          <p:nvPr/>
        </p:nvPicPr>
        <p:blipFill>
          <a:blip r:embed="rId3"/>
          <a:stretch>
            <a:fillRect/>
          </a:stretch>
        </p:blipFill>
        <p:spPr>
          <a:xfrm>
            <a:off x="5620349" y="2654944"/>
            <a:ext cx="2698465" cy="2400916"/>
          </a:xfrm>
          <a:prstGeom prst="rect">
            <a:avLst/>
          </a:prstGeom>
        </p:spPr>
      </p:pic>
      <p:sp>
        <p:nvSpPr>
          <p:cNvPr id="8" name="Google Shape;200;p32">
            <a:extLst>
              <a:ext uri="{FF2B5EF4-FFF2-40B4-BE49-F238E27FC236}">
                <a16:creationId xmlns:a16="http://schemas.microsoft.com/office/drawing/2014/main" id="{0225ED83-69A8-A18B-1342-004A445BD148}"/>
              </a:ext>
            </a:extLst>
          </p:cNvPr>
          <p:cNvSpPr txBox="1"/>
          <p:nvPr/>
        </p:nvSpPr>
        <p:spPr>
          <a:xfrm>
            <a:off x="4334254" y="1627668"/>
            <a:ext cx="4771671" cy="1128996"/>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en-US" sz="2400" b="1" dirty="0">
                <a:latin typeface="Raleway"/>
                <a:ea typeface="Raleway"/>
                <a:cs typeface="Raleway"/>
                <a:sym typeface="Raleway"/>
              </a:rPr>
              <a:t>DISTINCT</a:t>
            </a:r>
            <a:r>
              <a:rPr lang="en-US" sz="2400" dirty="0">
                <a:latin typeface="Raleway"/>
                <a:ea typeface="Raleway"/>
                <a:cs typeface="Raleway"/>
                <a:sym typeface="Raleway"/>
              </a:rPr>
              <a:t> </a:t>
            </a:r>
            <a:r>
              <a:rPr lang="tr-TR" sz="2400" dirty="0" err="1">
                <a:latin typeface="Raleway"/>
                <a:ea typeface="Raleway"/>
                <a:cs typeface="Raleway"/>
                <a:sym typeface="Raleway"/>
              </a:rPr>
              <a:t>gender</a:t>
            </a:r>
            <a:r>
              <a:rPr lang="tr-TR" sz="2400" dirty="0">
                <a:latin typeface="Raleway"/>
                <a:ea typeface="Raleway"/>
                <a:cs typeface="Raleway"/>
                <a:sym typeface="Raleway"/>
              </a:rPr>
              <a:t>, </a:t>
            </a:r>
            <a:r>
              <a:rPr lang="en-US" sz="2400" dirty="0">
                <a:latin typeface="Raleway"/>
                <a:ea typeface="Raleway"/>
                <a:cs typeface="Raleway"/>
                <a:sym typeface="Raleway"/>
              </a:rPr>
              <a:t>job</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dirty="0">
                <a:solidFill>
                  <a:srgbClr val="202122"/>
                </a:solidFill>
                <a:latin typeface="Arial" panose="020B0604020202020204" pitchFamily="34" charset="0"/>
              </a:rPr>
              <a:t>s</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pic>
        <p:nvPicPr>
          <p:cNvPr id="9" name="Resim 8">
            <a:extLst>
              <a:ext uri="{FF2B5EF4-FFF2-40B4-BE49-F238E27FC236}">
                <a16:creationId xmlns:a16="http://schemas.microsoft.com/office/drawing/2014/main" id="{40257437-7800-B178-6677-244E9E8D1158}"/>
              </a:ext>
            </a:extLst>
          </p:cNvPr>
          <p:cNvPicPr>
            <a:picLocks noChangeAspect="1"/>
          </p:cNvPicPr>
          <p:nvPr/>
        </p:nvPicPr>
        <p:blipFill>
          <a:blip r:embed="rId4"/>
          <a:stretch>
            <a:fillRect/>
          </a:stretch>
        </p:blipFill>
        <p:spPr>
          <a:xfrm>
            <a:off x="191589" y="1849706"/>
            <a:ext cx="3901901" cy="1781059"/>
          </a:xfrm>
          <a:prstGeom prst="rect">
            <a:avLst/>
          </a:prstGeom>
        </p:spPr>
      </p:pic>
    </p:spTree>
    <p:extLst>
      <p:ext uri="{BB962C8B-B14F-4D97-AF65-F5344CB8AC3E}">
        <p14:creationId xmlns:p14="http://schemas.microsoft.com/office/powerpoint/2010/main" val="15780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6"/>
          <p:cNvSpPr txBox="1">
            <a:spLocks noGrp="1"/>
          </p:cNvSpPr>
          <p:nvPr>
            <p:ph type="ctrTitle"/>
          </p:nvPr>
        </p:nvSpPr>
        <p:spPr>
          <a:xfrm>
            <a:off x="1090750" y="1863600"/>
            <a:ext cx="72639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WHERE &amp; LIMIT Clauses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477" name="Google Shape;477;p6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478" name="Google Shape;478;p67"/>
          <p:cNvSpPr/>
          <p:nvPr/>
        </p:nvSpPr>
        <p:spPr>
          <a:xfrm>
            <a:off x="574051" y="1011673"/>
            <a:ext cx="7631700" cy="12003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1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filter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records</a:t>
            </a:r>
            <a:r>
              <a:rPr lang="tr-TR" sz="2400" b="0" i="0" u="none" strike="noStrike" cap="none" dirty="0">
                <a:solidFill>
                  <a:srgbClr val="373A3C"/>
                </a:solidFill>
                <a:latin typeface="Raleway Medium"/>
                <a:ea typeface="Raleway Medium"/>
                <a:cs typeface="Raleway Medium"/>
                <a:sym typeface="Raleway Medium"/>
              </a:rPr>
              <a:t>.</a:t>
            </a:r>
            <a:endParaRPr dirty="0"/>
          </a:p>
          <a:p>
            <a:pPr marL="0" marR="0" lvl="0" indent="0" algn="l" rtl="0">
              <a:lnSpc>
                <a:spcPct val="100000"/>
              </a:lnSpc>
              <a:spcBef>
                <a:spcPts val="0"/>
              </a:spcBef>
              <a:spcAft>
                <a:spcPts val="0"/>
              </a:spcAft>
              <a:buNone/>
            </a:pPr>
            <a:r>
              <a:rPr lang="tr-TR" sz="2400" b="0" i="0" u="none" strike="noStrike" cap="none" dirty="0" err="1">
                <a:solidFill>
                  <a:srgbClr val="373A3C"/>
                </a:solidFill>
                <a:latin typeface="Raleway Medium"/>
                <a:ea typeface="Raleway Medium"/>
                <a:cs typeface="Raleway Medium"/>
                <a:sym typeface="Raleway Medium"/>
              </a:rPr>
              <a:t>It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allows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you</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define a </a:t>
            </a:r>
            <a:r>
              <a:rPr lang="tr-TR" sz="2400" b="0" i="0" u="none" strike="noStrike" cap="none" dirty="0" err="1">
                <a:solidFill>
                  <a:srgbClr val="373A3C"/>
                </a:solidFill>
                <a:latin typeface="Raleway Medium"/>
                <a:ea typeface="Raleway Medium"/>
                <a:cs typeface="Raleway Medium"/>
                <a:sym typeface="Raleway Medium"/>
              </a:rPr>
              <a:t>specific</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search</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condition</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for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result</a:t>
            </a:r>
            <a:r>
              <a:rPr lang="tr-TR" sz="2400" b="0" i="0" u="none" strike="noStrike" cap="none" dirty="0">
                <a:solidFill>
                  <a:srgbClr val="373A3C"/>
                </a:solidFill>
                <a:latin typeface="Raleway Medium"/>
                <a:ea typeface="Raleway Medium"/>
                <a:cs typeface="Raleway Medium"/>
                <a:sym typeface="Raleway Medium"/>
              </a:rPr>
              <a:t> set </a:t>
            </a:r>
            <a:r>
              <a:rPr lang="tr-TR" sz="2400" b="0" i="0" u="none" strike="noStrike" cap="none" dirty="0" err="1">
                <a:solidFill>
                  <a:srgbClr val="373A3C"/>
                </a:solidFill>
                <a:latin typeface="Raleway Medium"/>
                <a:ea typeface="Raleway Medium"/>
                <a:cs typeface="Raleway Medium"/>
                <a:sym typeface="Raleway Medium"/>
              </a:rPr>
              <a:t>returned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by</a:t>
            </a:r>
            <a:r>
              <a:rPr lang="tr-TR" sz="2400" b="0" i="0" u="none" strike="noStrike" cap="none" dirty="0">
                <a:solidFill>
                  <a:srgbClr val="373A3C"/>
                </a:solidFill>
                <a:latin typeface="Raleway Medium"/>
                <a:ea typeface="Raleway Medium"/>
                <a:cs typeface="Raleway Medium"/>
                <a:sym typeface="Raleway Medium"/>
              </a:rPr>
              <a:t> a </a:t>
            </a:r>
            <a:r>
              <a:rPr lang="tr-TR" sz="2400" b="0" i="0" u="none" strike="noStrike" cap="none" dirty="0" err="1">
                <a:solidFill>
                  <a:srgbClr val="373A3C"/>
                </a:solidFill>
                <a:latin typeface="Raleway Medium"/>
                <a:ea typeface="Raleway Medium"/>
                <a:cs typeface="Raleway Medium"/>
                <a:sym typeface="Raleway Medium"/>
              </a:rPr>
              <a:t>query</a:t>
            </a:r>
            <a:r>
              <a:rPr lang="tr-TR" sz="2400" b="0" i="0" u="none" strike="noStrike" cap="none" dirty="0">
                <a:solidFill>
                  <a:srgbClr val="373A3C"/>
                </a:solidFill>
                <a:latin typeface="Raleway Medium"/>
                <a:ea typeface="Raleway Medium"/>
                <a:cs typeface="Raleway Medium"/>
                <a:sym typeface="Raleway Medium"/>
              </a:rPr>
              <a:t>.</a:t>
            </a:r>
            <a:endParaRPr sz="2400" b="0" i="0" u="none" strike="noStrike" cap="none" dirty="0">
              <a:solidFill>
                <a:srgbClr val="373A3C"/>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EF582ACA-948C-8E52-943A-357D618A36FF}"/>
              </a:ext>
            </a:extLst>
          </p:cNvPr>
          <p:cNvSpPr txBox="1"/>
          <p:nvPr/>
        </p:nvSpPr>
        <p:spPr>
          <a:xfrm>
            <a:off x="2482183" y="2571750"/>
            <a:ext cx="6661817" cy="1736502"/>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tr-TR" sz="2400" dirty="0" err="1">
                <a:latin typeface="Raleway"/>
                <a:ea typeface="Raleway"/>
                <a:cs typeface="Raleway"/>
                <a:sym typeface="Raleway"/>
              </a:rPr>
              <a:t>column_name</a:t>
            </a:r>
            <a:r>
              <a:rPr lang="tr-TR" sz="2400" dirty="0">
                <a:latin typeface="Raleway"/>
                <a:ea typeface="Raleway"/>
                <a:cs typeface="Raleway"/>
                <a:sym typeface="Raleway"/>
              </a:rPr>
              <a:t>(s) </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tr-TR" sz="2400" i="0" dirty="0" err="1">
                <a:solidFill>
                  <a:srgbClr val="202122"/>
                </a:solidFill>
                <a:effectLst/>
                <a:latin typeface="Arial" panose="020B0604020202020204" pitchFamily="34" charset="0"/>
              </a:rPr>
              <a:t>table_name</a:t>
            </a:r>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WHERE </a:t>
            </a:r>
            <a:r>
              <a:rPr lang="tr-TR" sz="2400" dirty="0" err="1">
                <a:solidFill>
                  <a:srgbClr val="202122"/>
                </a:solidFill>
                <a:latin typeface="Arial" panose="020B0604020202020204" pitchFamily="34" charset="0"/>
                <a:ea typeface="Raleway"/>
                <a:cs typeface="Raleway"/>
                <a:sym typeface="Raleway"/>
              </a:rPr>
              <a:t>condition</a:t>
            </a:r>
            <a:r>
              <a:rPr lang="tr-TR" sz="2400" dirty="0">
                <a:solidFill>
                  <a:srgbClr val="202122"/>
                </a:solidFill>
                <a:latin typeface="Arial" panose="020B0604020202020204" pitchFamily="34" charset="0"/>
                <a:ea typeface="Raleway"/>
                <a:cs typeface="Raleway"/>
                <a:sym typeface="Raleway"/>
              </a:rPr>
              <a:t>(s);</a:t>
            </a:r>
            <a:endParaRPr sz="1800" dirty="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pic>
        <p:nvPicPr>
          <p:cNvPr id="487" name="Google Shape;487;p68"/>
          <p:cNvPicPr preferRelativeResize="0"/>
          <p:nvPr/>
        </p:nvPicPr>
        <p:blipFill rotWithShape="1">
          <a:blip r:embed="rId3">
            <a:alphaModFix/>
          </a:blip>
          <a:srcRect t="7358"/>
          <a:stretch/>
        </p:blipFill>
        <p:spPr>
          <a:xfrm>
            <a:off x="2169512" y="1088566"/>
            <a:ext cx="4786873" cy="3881134"/>
          </a:xfrm>
          <a:prstGeom prst="rect">
            <a:avLst/>
          </a:prstGeom>
          <a:noFill/>
          <a:ln>
            <a:noFill/>
          </a:ln>
        </p:spPr>
      </p:pic>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WHERE </a:t>
            </a:r>
            <a:r>
              <a:rPr lang="tr-TR" sz="2400" dirty="0" err="1">
                <a:solidFill>
                  <a:srgbClr val="741B47"/>
                </a:solidFill>
                <a:latin typeface="Raleway Medium"/>
                <a:ea typeface="Raleway Medium"/>
                <a:cs typeface="Raleway Medium"/>
                <a:sym typeface="Raleway Medium"/>
              </a:rPr>
              <a:t>Clause</a:t>
            </a:r>
            <a:r>
              <a:rPr lang="tr-TR" sz="2400" dirty="0">
                <a:solidFill>
                  <a:srgbClr val="741B47"/>
                </a:solidFill>
                <a:latin typeface="Raleway Medium"/>
                <a:ea typeface="Raleway Medium"/>
                <a:cs typeface="Raleway Medium"/>
                <a:sym typeface="Raleway Medium"/>
              </a:rPr>
              <a:t> – </a:t>
            </a:r>
            <a:r>
              <a:rPr lang="tr-TR" sz="2400" dirty="0" err="1">
                <a:solidFill>
                  <a:srgbClr val="741B47"/>
                </a:solidFill>
                <a:latin typeface="Raleway Medium"/>
                <a:ea typeface="Raleway Medium"/>
                <a:cs typeface="Raleway Medium"/>
                <a:sym typeface="Raleway Medium"/>
              </a:rPr>
              <a:t>Operators</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2"/>
        <p:cNvGrpSpPr/>
        <p:nvPr/>
      </p:nvGrpSpPr>
      <p:grpSpPr>
        <a:xfrm>
          <a:off x="0" y="0"/>
          <a:ext cx="0" cy="0"/>
          <a:chOff x="0" y="0"/>
          <a:chExt cx="0" cy="0"/>
        </a:xfrm>
      </p:grpSpPr>
      <p:sp>
        <p:nvSpPr>
          <p:cNvPr id="103" name="Google Shape;103;p2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2300">
                <a:solidFill>
                  <a:srgbClr val="0A3534"/>
                </a:solidFill>
                <a:latin typeface="Proxima Nova Semibold"/>
                <a:ea typeface="Proxima Nova Semibold"/>
                <a:cs typeface="Proxima Nova Semibold"/>
                <a:sym typeface="Proxima Nova Semibold"/>
              </a:rPr>
              <a:t>Did you complete the pre-class activity?</a:t>
            </a:r>
            <a:endParaRPr sz="2400"/>
          </a:p>
        </p:txBody>
      </p:sp>
      <p:pic>
        <p:nvPicPr>
          <p:cNvPr id="105" name="Google Shape;105;p21"/>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106" name="Google Shape;106;p2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107" name="Google Shape;107;p21"/>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08" name="Google Shape;108;p21"/>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09" name="Google Shape;109;p21">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WHERE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
        <p:nvSpPr>
          <p:cNvPr id="3" name="Google Shape;200;p32">
            <a:extLst>
              <a:ext uri="{FF2B5EF4-FFF2-40B4-BE49-F238E27FC236}">
                <a16:creationId xmlns:a16="http://schemas.microsoft.com/office/drawing/2014/main" id="{619F8496-4C18-68A7-6BFF-1213AAB83A76}"/>
              </a:ext>
            </a:extLst>
          </p:cNvPr>
          <p:cNvSpPr txBox="1"/>
          <p:nvPr/>
        </p:nvSpPr>
        <p:spPr>
          <a:xfrm>
            <a:off x="431799" y="1365836"/>
            <a:ext cx="4471466" cy="1296362"/>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tr-TR" sz="2400" dirty="0">
                <a:latin typeface="Raleway"/>
                <a:ea typeface="Raleway"/>
                <a:cs typeface="Raleway"/>
                <a:sym typeface="Raleway"/>
              </a:rPr>
              <a:t>*</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WHERE </a:t>
            </a:r>
            <a:r>
              <a:rPr lang="tr-TR" sz="2400" dirty="0" err="1">
                <a:solidFill>
                  <a:srgbClr val="202122"/>
                </a:solidFill>
                <a:latin typeface="Arial" panose="020B0604020202020204" pitchFamily="34" charset="0"/>
                <a:ea typeface="Raleway"/>
                <a:cs typeface="Raleway"/>
                <a:sym typeface="Raleway"/>
              </a:rPr>
              <a:t>gender</a:t>
            </a:r>
            <a:r>
              <a:rPr lang="tr-TR" sz="2400" dirty="0">
                <a:solidFill>
                  <a:srgbClr val="202122"/>
                </a:solidFill>
                <a:latin typeface="Arial" panose="020B0604020202020204" pitchFamily="34" charset="0"/>
                <a:ea typeface="Raleway"/>
                <a:cs typeface="Raleway"/>
                <a:sym typeface="Raleway"/>
              </a:rPr>
              <a:t>='F';</a:t>
            </a:r>
            <a:endParaRPr sz="1800" dirty="0">
              <a:latin typeface="Raleway"/>
              <a:ea typeface="Raleway"/>
              <a:cs typeface="Raleway"/>
              <a:sym typeface="Raleway"/>
            </a:endParaRPr>
          </a:p>
        </p:txBody>
      </p:sp>
      <p:pic>
        <p:nvPicPr>
          <p:cNvPr id="7" name="Resim 6">
            <a:extLst>
              <a:ext uri="{FF2B5EF4-FFF2-40B4-BE49-F238E27FC236}">
                <a16:creationId xmlns:a16="http://schemas.microsoft.com/office/drawing/2014/main" id="{A05CB23D-CB85-D59C-6DE3-27D99C64B8B0}"/>
              </a:ext>
            </a:extLst>
          </p:cNvPr>
          <p:cNvPicPr>
            <a:picLocks noChangeAspect="1"/>
          </p:cNvPicPr>
          <p:nvPr/>
        </p:nvPicPr>
        <p:blipFill>
          <a:blip r:embed="rId3"/>
          <a:stretch>
            <a:fillRect/>
          </a:stretch>
        </p:blipFill>
        <p:spPr>
          <a:xfrm>
            <a:off x="431799" y="2922101"/>
            <a:ext cx="7887383" cy="1714649"/>
          </a:xfrm>
          <a:prstGeom prst="rect">
            <a:avLst/>
          </a:prstGeom>
        </p:spPr>
      </p:pic>
      <p:pic>
        <p:nvPicPr>
          <p:cNvPr id="8" name="Resim 7">
            <a:extLst>
              <a:ext uri="{FF2B5EF4-FFF2-40B4-BE49-F238E27FC236}">
                <a16:creationId xmlns:a16="http://schemas.microsoft.com/office/drawing/2014/main" id="{38B5ABC6-4BEE-1BC4-8A83-97A3234048C8}"/>
              </a:ext>
            </a:extLst>
          </p:cNvPr>
          <p:cNvPicPr>
            <a:picLocks noChangeAspect="1"/>
          </p:cNvPicPr>
          <p:nvPr/>
        </p:nvPicPr>
        <p:blipFill>
          <a:blip r:embed="rId4"/>
          <a:stretch>
            <a:fillRect/>
          </a:stretch>
        </p:blipFill>
        <p:spPr>
          <a:xfrm>
            <a:off x="3762707" y="264827"/>
            <a:ext cx="5053951" cy="2306923"/>
          </a:xfrm>
          <a:prstGeom prst="rect">
            <a:avLst/>
          </a:prstGeom>
        </p:spPr>
      </p:pic>
    </p:spTree>
    <p:extLst>
      <p:ext uri="{BB962C8B-B14F-4D97-AF65-F5344CB8AC3E}">
        <p14:creationId xmlns:p14="http://schemas.microsoft.com/office/powerpoint/2010/main" val="4070703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21</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WHERE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
        <p:nvSpPr>
          <p:cNvPr id="3" name="Google Shape;200;p32">
            <a:extLst>
              <a:ext uri="{FF2B5EF4-FFF2-40B4-BE49-F238E27FC236}">
                <a16:creationId xmlns:a16="http://schemas.microsoft.com/office/drawing/2014/main" id="{619F8496-4C18-68A7-6BFF-1213AAB83A76}"/>
              </a:ext>
            </a:extLst>
          </p:cNvPr>
          <p:cNvSpPr txBox="1"/>
          <p:nvPr/>
        </p:nvSpPr>
        <p:spPr>
          <a:xfrm>
            <a:off x="266525" y="1266005"/>
            <a:ext cx="3780934" cy="14394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SELECT</a:t>
            </a:r>
            <a:r>
              <a:rPr lang="en-US" sz="2400" dirty="0">
                <a:solidFill>
                  <a:srgbClr val="202122"/>
                </a:solidFill>
                <a:latin typeface="Arial" panose="020B0604020202020204" pitchFamily="34" charset="0"/>
                <a:ea typeface="Raleway"/>
                <a:cs typeface="Raleway"/>
                <a:sym typeface="Raleway"/>
              </a:rPr>
              <a:t> </a:t>
            </a:r>
            <a:r>
              <a:rPr lang="en-US" sz="2400" dirty="0" err="1">
                <a:solidFill>
                  <a:srgbClr val="202122"/>
                </a:solidFill>
                <a:latin typeface="Arial" panose="020B0604020202020204" pitchFamily="34" charset="0"/>
                <a:ea typeface="Raleway"/>
                <a:cs typeface="Raleway"/>
                <a:sym typeface="Raleway"/>
              </a:rPr>
              <a:t>empname,salary</a:t>
            </a:r>
            <a:r>
              <a:rPr lang="en-US" sz="2400" dirty="0">
                <a:solidFill>
                  <a:srgbClr val="202122"/>
                </a:solidFill>
                <a:latin typeface="Arial" panose="020B0604020202020204" pitchFamily="34" charset="0"/>
                <a:ea typeface="Raleway"/>
                <a:cs typeface="Raleway"/>
                <a:sym typeface="Raleway"/>
              </a:rPr>
              <a:t> </a:t>
            </a:r>
          </a:p>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FROM</a:t>
            </a:r>
            <a:r>
              <a:rPr lang="en-US" sz="2400" dirty="0">
                <a:solidFill>
                  <a:srgbClr val="202122"/>
                </a:solidFill>
                <a:latin typeface="Arial" panose="020B0604020202020204" pitchFamily="34" charset="0"/>
                <a:ea typeface="Raleway"/>
                <a:cs typeface="Raleway"/>
                <a:sym typeface="Raleway"/>
              </a:rPr>
              <a:t> employee</a:t>
            </a:r>
            <a:r>
              <a:rPr lang="tr-TR" sz="2400" dirty="0">
                <a:solidFill>
                  <a:srgbClr val="202122"/>
                </a:solidFill>
                <a:latin typeface="Arial" panose="020B0604020202020204" pitchFamily="34" charset="0"/>
                <a:ea typeface="Raleway"/>
                <a:cs typeface="Raleway"/>
                <a:sym typeface="Raleway"/>
              </a:rPr>
              <a:t>s</a:t>
            </a:r>
            <a:endParaRPr lang="en-US"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WHERE</a:t>
            </a:r>
            <a:r>
              <a:rPr lang="en-US" sz="2400" dirty="0">
                <a:solidFill>
                  <a:srgbClr val="202122"/>
                </a:solidFill>
                <a:latin typeface="Arial" panose="020B0604020202020204" pitchFamily="34" charset="0"/>
                <a:ea typeface="Raleway"/>
                <a:cs typeface="Raleway"/>
                <a:sym typeface="Raleway"/>
              </a:rPr>
              <a:t> salary&gt;3000;</a:t>
            </a: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p:txBody>
      </p:sp>
      <p:pic>
        <p:nvPicPr>
          <p:cNvPr id="6" name="Resim 5">
            <a:extLst>
              <a:ext uri="{FF2B5EF4-FFF2-40B4-BE49-F238E27FC236}">
                <a16:creationId xmlns:a16="http://schemas.microsoft.com/office/drawing/2014/main" id="{F0B82405-0AF0-B399-47DB-ADF76DC47CF5}"/>
              </a:ext>
            </a:extLst>
          </p:cNvPr>
          <p:cNvPicPr>
            <a:picLocks noChangeAspect="1"/>
          </p:cNvPicPr>
          <p:nvPr/>
        </p:nvPicPr>
        <p:blipFill>
          <a:blip r:embed="rId3"/>
          <a:stretch>
            <a:fillRect/>
          </a:stretch>
        </p:blipFill>
        <p:spPr>
          <a:xfrm>
            <a:off x="431799" y="2586271"/>
            <a:ext cx="2824922" cy="1956561"/>
          </a:xfrm>
          <a:prstGeom prst="rect">
            <a:avLst/>
          </a:prstGeom>
        </p:spPr>
      </p:pic>
      <p:pic>
        <p:nvPicPr>
          <p:cNvPr id="7" name="Resim 6">
            <a:extLst>
              <a:ext uri="{FF2B5EF4-FFF2-40B4-BE49-F238E27FC236}">
                <a16:creationId xmlns:a16="http://schemas.microsoft.com/office/drawing/2014/main" id="{76800FB5-10EE-BA9E-5EC4-3C02D6D377C4}"/>
              </a:ext>
            </a:extLst>
          </p:cNvPr>
          <p:cNvPicPr>
            <a:picLocks noChangeAspect="1"/>
          </p:cNvPicPr>
          <p:nvPr/>
        </p:nvPicPr>
        <p:blipFill>
          <a:blip r:embed="rId4"/>
          <a:stretch>
            <a:fillRect/>
          </a:stretch>
        </p:blipFill>
        <p:spPr>
          <a:xfrm>
            <a:off x="4184446" y="232636"/>
            <a:ext cx="4753276" cy="2169677"/>
          </a:xfrm>
          <a:prstGeom prst="rect">
            <a:avLst/>
          </a:prstGeom>
        </p:spPr>
      </p:pic>
    </p:spTree>
    <p:extLst>
      <p:ext uri="{BB962C8B-B14F-4D97-AF65-F5344CB8AC3E}">
        <p14:creationId xmlns:p14="http://schemas.microsoft.com/office/powerpoint/2010/main" val="21859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4"/>
          <p:cNvSpPr txBox="1">
            <a:spLocks noGrp="1"/>
          </p:cNvSpPr>
          <p:nvPr>
            <p:ph type="ctrTitle"/>
          </p:nvPr>
        </p:nvSpPr>
        <p:spPr>
          <a:xfrm>
            <a:off x="926498" y="2131773"/>
            <a:ext cx="6216600" cy="726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LIMIT Clause</a:t>
            </a:r>
            <a:endParaRPr>
              <a:solidFill>
                <a:srgbClr val="409CD1"/>
              </a:solidFill>
            </a:endParaRPr>
          </a:p>
        </p:txBody>
      </p:sp>
      <p:sp>
        <p:nvSpPr>
          <p:cNvPr id="538" name="Google Shape;538;p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5</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544" name="Google Shape;544;p75"/>
          <p:cNvSpPr txBox="1"/>
          <p:nvPr/>
        </p:nvSpPr>
        <p:spPr>
          <a:xfrm>
            <a:off x="338948" y="190658"/>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dirty="0">
                <a:solidFill>
                  <a:srgbClr val="741B47"/>
                </a:solidFill>
                <a:latin typeface="Raleway Medium"/>
                <a:ea typeface="Raleway Medium"/>
                <a:cs typeface="Raleway Medium"/>
                <a:sym typeface="Raleway Medium"/>
              </a:rPr>
              <a:t>SQL</a:t>
            </a:r>
            <a:endParaRPr sz="4800" b="0" i="0" u="none" strike="noStrike" cap="none" dirty="0">
              <a:solidFill>
                <a:srgbClr val="419ED3"/>
              </a:solidFill>
              <a:latin typeface="Raleway SemiBold"/>
              <a:ea typeface="Raleway SemiBold"/>
              <a:cs typeface="Raleway SemiBold"/>
              <a:sym typeface="Raleway SemiBold"/>
            </a:endParaRPr>
          </a:p>
        </p:txBody>
      </p:sp>
      <p:sp>
        <p:nvSpPr>
          <p:cNvPr id="545" name="Google Shape;545;p75"/>
          <p:cNvSpPr txBox="1"/>
          <p:nvPr/>
        </p:nvSpPr>
        <p:spPr>
          <a:xfrm>
            <a:off x="210450" y="1642950"/>
            <a:ext cx="8723100" cy="928800"/>
          </a:xfrm>
          <a:prstGeom prst="rect">
            <a:avLst/>
          </a:prstGeom>
          <a:solidFill>
            <a:srgbClr val="6EABCD"/>
          </a:solid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SzPts val="2400"/>
              <a:buFont typeface="Raleway Medium"/>
              <a:buChar char="●"/>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LIMIT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filter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records</a:t>
            </a:r>
            <a:r>
              <a:rPr lang="tr-TR" sz="2400" b="0" i="0" u="none" strike="noStrike" cap="none" dirty="0">
                <a:solidFill>
                  <a:srgbClr val="373A3C"/>
                </a:solidFill>
                <a:latin typeface="Raleway Medium"/>
                <a:ea typeface="Raleway Medium"/>
                <a:cs typeface="Raleway Medium"/>
                <a:sym typeface="Raleway Medium"/>
              </a:rPr>
              <a:t>.</a:t>
            </a:r>
            <a:endParaRPr sz="2400" b="0" i="0" u="none" strike="noStrike" cap="none" dirty="0">
              <a:solidFill>
                <a:srgbClr val="373A3C"/>
              </a:solidFill>
              <a:latin typeface="Raleway Medium"/>
              <a:ea typeface="Raleway Medium"/>
              <a:cs typeface="Raleway Medium"/>
              <a:sym typeface="Raleway Medium"/>
            </a:endParaRPr>
          </a:p>
          <a:p>
            <a:pPr marL="457200" marR="0" lvl="0" indent="-381000" algn="l" rtl="0">
              <a:lnSpc>
                <a:spcPct val="100000"/>
              </a:lnSpc>
              <a:spcBef>
                <a:spcPts val="0"/>
              </a:spcBef>
              <a:spcAft>
                <a:spcPts val="0"/>
              </a:spcAft>
              <a:buSzPts val="2400"/>
              <a:buFont typeface="Raleway Medium"/>
              <a:buChar char="●"/>
            </a:pPr>
            <a:r>
              <a:rPr lang="tr-TR" sz="2400" b="0" i="0" u="none" strike="noStrike" cap="none" dirty="0" err="1">
                <a:solidFill>
                  <a:srgbClr val="373A3C"/>
                </a:solidFill>
                <a:latin typeface="Raleway Medium"/>
                <a:ea typeface="Raleway Medium"/>
                <a:cs typeface="Raleway Medium"/>
                <a:sym typeface="Raleway Medium"/>
              </a:rPr>
              <a:t>It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constrains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number</a:t>
            </a:r>
            <a:r>
              <a:rPr lang="tr-TR" sz="2400" b="0" i="0" u="none" strike="noStrike" cap="none" dirty="0">
                <a:solidFill>
                  <a:srgbClr val="373A3C"/>
                </a:solidFill>
                <a:latin typeface="Raleway Medium"/>
                <a:ea typeface="Raleway Medium"/>
                <a:cs typeface="Raleway Medium"/>
                <a:sym typeface="Raleway Medium"/>
              </a:rPr>
              <a:t> of </a:t>
            </a:r>
            <a:r>
              <a:rPr lang="tr-TR" sz="2400" b="0" i="0" u="none" strike="noStrike" cap="none" dirty="0" err="1">
                <a:solidFill>
                  <a:srgbClr val="373A3C"/>
                </a:solidFill>
                <a:latin typeface="Raleway Medium"/>
                <a:ea typeface="Raleway Medium"/>
                <a:cs typeface="Raleway Medium"/>
                <a:sym typeface="Raleway Medium"/>
              </a:rPr>
              <a:t>rows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returned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by</a:t>
            </a:r>
            <a:r>
              <a:rPr lang="tr-TR" sz="2400" b="0" i="0" u="none" strike="noStrike" cap="none" dirty="0">
                <a:solidFill>
                  <a:srgbClr val="373A3C"/>
                </a:solidFill>
                <a:latin typeface="Raleway Medium"/>
                <a:ea typeface="Raleway Medium"/>
                <a:cs typeface="Raleway Medium"/>
                <a:sym typeface="Raleway Medium"/>
              </a:rPr>
              <a:t> a </a:t>
            </a:r>
            <a:r>
              <a:rPr lang="tr-TR" sz="2400" b="0" i="0" u="none" strike="noStrike" cap="none" dirty="0" err="1">
                <a:solidFill>
                  <a:srgbClr val="373A3C"/>
                </a:solidFill>
                <a:latin typeface="Raleway Medium"/>
                <a:ea typeface="Raleway Medium"/>
                <a:cs typeface="Raleway Medium"/>
                <a:sym typeface="Raleway Medium"/>
              </a:rPr>
              <a:t>query</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chemeClr val="dk1"/>
                </a:solidFill>
                <a:latin typeface="Raleway Medium"/>
                <a:ea typeface="Raleway Medium"/>
                <a:cs typeface="Raleway Medium"/>
                <a:sym typeface="Raleway Medium"/>
              </a:rPr>
              <a:t> </a:t>
            </a:r>
            <a:endParaRPr dirty="0"/>
          </a:p>
        </p:txBody>
      </p:sp>
      <p:sp>
        <p:nvSpPr>
          <p:cNvPr id="3" name="Google Shape;200;p32">
            <a:extLst>
              <a:ext uri="{FF2B5EF4-FFF2-40B4-BE49-F238E27FC236}">
                <a16:creationId xmlns:a16="http://schemas.microsoft.com/office/drawing/2014/main" id="{0866F5C8-415F-0472-4D71-007B3A0E4616}"/>
              </a:ext>
            </a:extLst>
          </p:cNvPr>
          <p:cNvSpPr txBox="1"/>
          <p:nvPr/>
        </p:nvSpPr>
        <p:spPr>
          <a:xfrm>
            <a:off x="2079806" y="2700943"/>
            <a:ext cx="6661817" cy="1736502"/>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tr-TR" sz="2400" dirty="0" err="1">
                <a:latin typeface="Raleway"/>
                <a:ea typeface="Raleway"/>
                <a:cs typeface="Raleway"/>
                <a:sym typeface="Raleway"/>
              </a:rPr>
              <a:t>column_name</a:t>
            </a:r>
            <a:r>
              <a:rPr lang="tr-TR" sz="2400" dirty="0">
                <a:latin typeface="Raleway"/>
                <a:ea typeface="Raleway"/>
                <a:cs typeface="Raleway"/>
                <a:sym typeface="Raleway"/>
              </a:rPr>
              <a:t>(s) </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tr-TR" sz="2400" i="0" dirty="0" err="1">
                <a:solidFill>
                  <a:srgbClr val="202122"/>
                </a:solidFill>
                <a:effectLst/>
                <a:latin typeface="Arial" panose="020B0604020202020204" pitchFamily="34" charset="0"/>
              </a:rPr>
              <a:t>table_name</a:t>
            </a:r>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LIMIT </a:t>
            </a:r>
            <a:r>
              <a:rPr lang="tr-TR" sz="2400" dirty="0" err="1">
                <a:solidFill>
                  <a:srgbClr val="202122"/>
                </a:solidFill>
                <a:latin typeface="Arial" panose="020B0604020202020204" pitchFamily="34" charset="0"/>
                <a:ea typeface="Raleway"/>
                <a:cs typeface="Raleway"/>
                <a:sym typeface="Raleway"/>
              </a:rPr>
              <a:t>number_rows</a:t>
            </a:r>
            <a:r>
              <a:rPr lang="tr-TR" sz="2400" dirty="0">
                <a:solidFill>
                  <a:srgbClr val="202122"/>
                </a:solidFill>
                <a:latin typeface="Arial" panose="020B0604020202020204" pitchFamily="34" charset="0"/>
                <a:ea typeface="Raleway"/>
                <a:cs typeface="Raleway"/>
                <a:sym typeface="Raleway"/>
              </a:rPr>
              <a:t>;</a:t>
            </a:r>
            <a:endParaRPr sz="1800" dirty="0">
              <a:latin typeface="Raleway"/>
              <a:ea typeface="Raleway"/>
              <a:cs typeface="Raleway"/>
              <a:sym typeface="Raleway"/>
            </a:endParaRPr>
          </a:p>
        </p:txBody>
      </p:sp>
      <p:sp>
        <p:nvSpPr>
          <p:cNvPr id="4" name="Google Shape;200;p32">
            <a:extLst>
              <a:ext uri="{FF2B5EF4-FFF2-40B4-BE49-F238E27FC236}">
                <a16:creationId xmlns:a16="http://schemas.microsoft.com/office/drawing/2014/main" id="{F4BCDB37-3CE4-90D4-6BAC-1999D3FE09BA}"/>
              </a:ext>
            </a:extLst>
          </p:cNvPr>
          <p:cNvSpPr txBox="1"/>
          <p:nvPr/>
        </p:nvSpPr>
        <p:spPr>
          <a:xfrm>
            <a:off x="350774"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LIMIT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LIMIT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
        <p:nvSpPr>
          <p:cNvPr id="3" name="Google Shape;200;p32">
            <a:extLst>
              <a:ext uri="{FF2B5EF4-FFF2-40B4-BE49-F238E27FC236}">
                <a16:creationId xmlns:a16="http://schemas.microsoft.com/office/drawing/2014/main" id="{619F8496-4C18-68A7-6BFF-1213AAB83A76}"/>
              </a:ext>
            </a:extLst>
          </p:cNvPr>
          <p:cNvSpPr txBox="1"/>
          <p:nvPr/>
        </p:nvSpPr>
        <p:spPr>
          <a:xfrm>
            <a:off x="431800" y="1471694"/>
            <a:ext cx="2938418" cy="1563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SELECT</a:t>
            </a:r>
            <a:r>
              <a:rPr lang="en-US" sz="2400" dirty="0">
                <a:solidFill>
                  <a:srgbClr val="202122"/>
                </a:solidFill>
                <a:latin typeface="Arial" panose="020B0604020202020204" pitchFamily="34" charset="0"/>
                <a:ea typeface="Raleway"/>
                <a:cs typeface="Raleway"/>
                <a:sym typeface="Raleway"/>
              </a:rPr>
              <a:t> </a:t>
            </a:r>
            <a:r>
              <a:rPr lang="tr-TR" sz="2400" dirty="0">
                <a:solidFill>
                  <a:srgbClr val="202122"/>
                </a:solidFill>
                <a:latin typeface="Arial" panose="020B0604020202020204" pitchFamily="34" charset="0"/>
                <a:ea typeface="Raleway"/>
                <a:cs typeface="Raleway"/>
                <a:sym typeface="Raleway"/>
              </a:rPr>
              <a:t>*</a:t>
            </a:r>
            <a:endParaRPr lang="en-US"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FROM</a:t>
            </a:r>
            <a:r>
              <a:rPr lang="en-US" sz="2400" dirty="0">
                <a:solidFill>
                  <a:srgbClr val="202122"/>
                </a:solidFill>
                <a:latin typeface="Arial" panose="020B0604020202020204" pitchFamily="34" charset="0"/>
                <a:ea typeface="Raleway"/>
                <a:cs typeface="Raleway"/>
                <a:sym typeface="Raleway"/>
              </a:rPr>
              <a:t> employee</a:t>
            </a:r>
            <a:r>
              <a:rPr lang="tr-TR" sz="2400" dirty="0">
                <a:solidFill>
                  <a:srgbClr val="202122"/>
                </a:solidFill>
                <a:latin typeface="Arial" panose="020B0604020202020204" pitchFamily="34" charset="0"/>
                <a:ea typeface="Raleway"/>
                <a:cs typeface="Raleway"/>
                <a:sym typeface="Raleway"/>
              </a:rPr>
              <a:t>s</a:t>
            </a:r>
            <a:endParaRPr lang="en-US"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LIMIT 2</a:t>
            </a:r>
            <a:r>
              <a:rPr lang="en-US" sz="2400" dirty="0">
                <a:solidFill>
                  <a:srgbClr val="202122"/>
                </a:solidFill>
                <a:latin typeface="Arial" panose="020B0604020202020204" pitchFamily="34" charset="0"/>
                <a:ea typeface="Raleway"/>
                <a:cs typeface="Raleway"/>
                <a:sym typeface="Raleway"/>
              </a:rPr>
              <a:t>;</a:t>
            </a: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p:txBody>
      </p:sp>
      <p:pic>
        <p:nvPicPr>
          <p:cNvPr id="8" name="Resim 7">
            <a:extLst>
              <a:ext uri="{FF2B5EF4-FFF2-40B4-BE49-F238E27FC236}">
                <a16:creationId xmlns:a16="http://schemas.microsoft.com/office/drawing/2014/main" id="{A60718D5-0A04-D4EE-BD4A-C95C4B5EDBA8}"/>
              </a:ext>
            </a:extLst>
          </p:cNvPr>
          <p:cNvPicPr>
            <a:picLocks noChangeAspect="1"/>
          </p:cNvPicPr>
          <p:nvPr/>
        </p:nvPicPr>
        <p:blipFill>
          <a:blip r:embed="rId3"/>
          <a:stretch>
            <a:fillRect/>
          </a:stretch>
        </p:blipFill>
        <p:spPr>
          <a:xfrm>
            <a:off x="431799" y="3544350"/>
            <a:ext cx="7986452" cy="876376"/>
          </a:xfrm>
          <a:prstGeom prst="rect">
            <a:avLst/>
          </a:prstGeom>
        </p:spPr>
      </p:pic>
      <p:pic>
        <p:nvPicPr>
          <p:cNvPr id="9" name="Resim 8">
            <a:extLst>
              <a:ext uri="{FF2B5EF4-FFF2-40B4-BE49-F238E27FC236}">
                <a16:creationId xmlns:a16="http://schemas.microsoft.com/office/drawing/2014/main" id="{9FB9BBD8-2768-53B4-7949-E93EA132DE5B}"/>
              </a:ext>
            </a:extLst>
          </p:cNvPr>
          <p:cNvPicPr>
            <a:picLocks noChangeAspect="1"/>
          </p:cNvPicPr>
          <p:nvPr/>
        </p:nvPicPr>
        <p:blipFill>
          <a:blip r:embed="rId4"/>
          <a:stretch>
            <a:fillRect/>
          </a:stretch>
        </p:blipFill>
        <p:spPr>
          <a:xfrm>
            <a:off x="3625039" y="173800"/>
            <a:ext cx="5056624" cy="2308143"/>
          </a:xfrm>
          <a:prstGeom prst="rect">
            <a:avLst/>
          </a:prstGeom>
        </p:spPr>
      </p:pic>
    </p:spTree>
    <p:extLst>
      <p:ext uri="{BB962C8B-B14F-4D97-AF65-F5344CB8AC3E}">
        <p14:creationId xmlns:p14="http://schemas.microsoft.com/office/powerpoint/2010/main" val="51748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LIMIT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
        <p:nvSpPr>
          <p:cNvPr id="4" name="Google Shape;562;p77">
            <a:extLst>
              <a:ext uri="{FF2B5EF4-FFF2-40B4-BE49-F238E27FC236}">
                <a16:creationId xmlns:a16="http://schemas.microsoft.com/office/drawing/2014/main" id="{3D7AA785-3133-C0BA-9AAB-72C396728F6C}"/>
              </a:ext>
            </a:extLst>
          </p:cNvPr>
          <p:cNvSpPr txBox="1"/>
          <p:nvPr/>
        </p:nvSpPr>
        <p:spPr>
          <a:xfrm>
            <a:off x="210450" y="1494220"/>
            <a:ext cx="8723100" cy="918900"/>
          </a:xfrm>
          <a:prstGeom prst="rect">
            <a:avLst/>
          </a:prstGeom>
          <a:solidFill>
            <a:srgbClr val="6EAB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2400" dirty="0" err="1">
                <a:solidFill>
                  <a:srgbClr val="373A3C"/>
                </a:solidFill>
                <a:latin typeface="Raleway"/>
                <a:ea typeface="Raleway"/>
                <a:cs typeface="Raleway"/>
                <a:sym typeface="Raleway"/>
              </a:rPr>
              <a:t>We</a:t>
            </a:r>
            <a:r>
              <a:rPr lang="tr-TR" sz="2400" dirty="0">
                <a:solidFill>
                  <a:srgbClr val="373A3C"/>
                </a:solidFill>
                <a:latin typeface="Raleway"/>
                <a:ea typeface="Raleway"/>
                <a:cs typeface="Raleway"/>
                <a:sym typeface="Raleway"/>
              </a:rPr>
              <a:t> can </a:t>
            </a:r>
            <a:r>
              <a:rPr lang="tr-TR" sz="2400" dirty="0" err="1">
                <a:solidFill>
                  <a:srgbClr val="373A3C"/>
                </a:solidFill>
                <a:latin typeface="Raleway"/>
                <a:ea typeface="Raleway"/>
                <a:cs typeface="Raleway"/>
                <a:sym typeface="Raleway"/>
              </a:rPr>
              <a:t>also</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combine</a:t>
            </a:r>
            <a:r>
              <a:rPr lang="tr-TR" sz="2400" dirty="0">
                <a:solidFill>
                  <a:srgbClr val="373A3C"/>
                </a:solidFill>
                <a:latin typeface="Raleway"/>
                <a:ea typeface="Raleway"/>
                <a:cs typeface="Raleway"/>
                <a:sym typeface="Raleway"/>
              </a:rPr>
              <a:t> </a:t>
            </a:r>
            <a:r>
              <a:rPr lang="tr-TR" sz="2400" dirty="0">
                <a:solidFill>
                  <a:srgbClr val="FF0000"/>
                </a:solidFill>
                <a:latin typeface="Raleway"/>
                <a:ea typeface="Raleway"/>
                <a:cs typeface="Raleway"/>
                <a:sym typeface="Raleway"/>
              </a:rPr>
              <a:t>LIMIT</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with</a:t>
            </a:r>
            <a:r>
              <a:rPr lang="tr-TR" sz="2400" dirty="0">
                <a:solidFill>
                  <a:srgbClr val="373A3C"/>
                </a:solidFill>
                <a:latin typeface="Raleway"/>
                <a:ea typeface="Raleway"/>
                <a:cs typeface="Raleway"/>
                <a:sym typeface="Raleway"/>
              </a:rPr>
              <a:t> </a:t>
            </a:r>
            <a:r>
              <a:rPr lang="tr-TR" sz="2400" dirty="0">
                <a:solidFill>
                  <a:srgbClr val="FF0000"/>
                </a:solidFill>
                <a:latin typeface="Raleway"/>
                <a:ea typeface="Raleway"/>
                <a:cs typeface="Raleway"/>
                <a:sym typeface="Raleway"/>
              </a:rPr>
              <a:t>WHERE</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In</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that</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case</a:t>
            </a:r>
            <a:r>
              <a:rPr lang="tr-TR" sz="2400" dirty="0">
                <a:solidFill>
                  <a:srgbClr val="373A3C"/>
                </a:solidFill>
                <a:latin typeface="Raleway"/>
                <a:ea typeface="Raleway"/>
                <a:cs typeface="Raleway"/>
                <a:sym typeface="Raleway"/>
              </a:rPr>
              <a:t>, </a:t>
            </a:r>
            <a:r>
              <a:rPr lang="tr-TR" sz="2400" dirty="0">
                <a:solidFill>
                  <a:srgbClr val="FF0000"/>
                </a:solidFill>
                <a:latin typeface="Raleway"/>
                <a:ea typeface="Raleway"/>
                <a:cs typeface="Raleway"/>
                <a:sym typeface="Raleway"/>
              </a:rPr>
              <a:t>LIMIT</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clause</a:t>
            </a:r>
            <a:r>
              <a:rPr lang="tr-TR" sz="2400" dirty="0">
                <a:solidFill>
                  <a:srgbClr val="373A3C"/>
                </a:solidFill>
                <a:latin typeface="Raleway"/>
                <a:ea typeface="Raleway"/>
                <a:cs typeface="Raleway"/>
                <a:sym typeface="Raleway"/>
              </a:rPr>
              <a:t> is </a:t>
            </a:r>
            <a:r>
              <a:rPr lang="tr-TR" sz="2400" dirty="0" err="1">
                <a:solidFill>
                  <a:srgbClr val="373A3C"/>
                </a:solidFill>
                <a:latin typeface="Raleway"/>
                <a:ea typeface="Raleway"/>
                <a:cs typeface="Raleway"/>
                <a:sym typeface="Raleway"/>
              </a:rPr>
              <a:t>placed</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after</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the</a:t>
            </a:r>
            <a:r>
              <a:rPr lang="tr-TR" sz="2400" dirty="0">
                <a:solidFill>
                  <a:srgbClr val="373A3C"/>
                </a:solidFill>
                <a:latin typeface="Raleway"/>
                <a:ea typeface="Raleway"/>
                <a:cs typeface="Raleway"/>
                <a:sym typeface="Raleway"/>
              </a:rPr>
              <a:t> </a:t>
            </a:r>
            <a:r>
              <a:rPr lang="tr-TR" sz="2400" dirty="0">
                <a:solidFill>
                  <a:srgbClr val="FF0000"/>
                </a:solidFill>
                <a:latin typeface="Raleway"/>
                <a:ea typeface="Raleway"/>
                <a:cs typeface="Raleway"/>
                <a:sym typeface="Raleway"/>
              </a:rPr>
              <a:t>WHERE</a:t>
            </a:r>
            <a:r>
              <a:rPr lang="tr-TR" sz="2400" dirty="0">
                <a:solidFill>
                  <a:srgbClr val="373A3C"/>
                </a:solidFill>
                <a:latin typeface="Raleway"/>
                <a:ea typeface="Raleway"/>
                <a:cs typeface="Raleway"/>
                <a:sym typeface="Raleway"/>
              </a:rPr>
              <a:t> </a:t>
            </a:r>
            <a:r>
              <a:rPr lang="tr-TR" sz="2400" dirty="0" err="1">
                <a:solidFill>
                  <a:srgbClr val="373A3C"/>
                </a:solidFill>
                <a:latin typeface="Raleway"/>
                <a:ea typeface="Raleway"/>
                <a:cs typeface="Raleway"/>
                <a:sym typeface="Raleway"/>
              </a:rPr>
              <a:t>clause</a:t>
            </a:r>
            <a:r>
              <a:rPr lang="tr-TR" sz="2400" dirty="0">
                <a:solidFill>
                  <a:srgbClr val="373A3C"/>
                </a:solidFill>
                <a:latin typeface="Raleway"/>
                <a:ea typeface="Raleway"/>
                <a:cs typeface="Raleway"/>
                <a:sym typeface="Raleway"/>
              </a:rPr>
              <a:t>. </a:t>
            </a:r>
            <a:endParaRPr sz="2400" dirty="0">
              <a:latin typeface="Raleway"/>
              <a:ea typeface="Raleway"/>
              <a:cs typeface="Raleway"/>
              <a:sym typeface="Raleway"/>
            </a:endParaRPr>
          </a:p>
        </p:txBody>
      </p:sp>
      <p:sp>
        <p:nvSpPr>
          <p:cNvPr id="7" name="Google Shape;200;p32">
            <a:extLst>
              <a:ext uri="{FF2B5EF4-FFF2-40B4-BE49-F238E27FC236}">
                <a16:creationId xmlns:a16="http://schemas.microsoft.com/office/drawing/2014/main" id="{7B9BD566-5F50-70D1-E6C4-E06072189817}"/>
              </a:ext>
            </a:extLst>
          </p:cNvPr>
          <p:cNvSpPr txBox="1"/>
          <p:nvPr/>
        </p:nvSpPr>
        <p:spPr>
          <a:xfrm>
            <a:off x="2079806" y="2700943"/>
            <a:ext cx="6661817" cy="1736502"/>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tr-TR" sz="2400" dirty="0" err="1">
                <a:latin typeface="Raleway"/>
                <a:ea typeface="Raleway"/>
                <a:cs typeface="Raleway"/>
                <a:sym typeface="Raleway"/>
              </a:rPr>
              <a:t>column_name</a:t>
            </a:r>
            <a:r>
              <a:rPr lang="tr-TR" sz="2400" dirty="0">
                <a:latin typeface="Raleway"/>
                <a:ea typeface="Raleway"/>
                <a:cs typeface="Raleway"/>
                <a:sym typeface="Raleway"/>
              </a:rPr>
              <a:t>(s) </a:t>
            </a:r>
            <a:endParaRPr lang="tr-TR"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tr-TR" sz="2400" i="0" dirty="0" err="1">
                <a:solidFill>
                  <a:srgbClr val="202122"/>
                </a:solidFill>
                <a:effectLst/>
                <a:latin typeface="Arial" panose="020B0604020202020204" pitchFamily="34" charset="0"/>
              </a:rPr>
              <a:t>table_name</a:t>
            </a:r>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WHERE </a:t>
            </a:r>
            <a:r>
              <a:rPr lang="tr-TR" sz="2400" dirty="0" err="1">
                <a:solidFill>
                  <a:srgbClr val="202122"/>
                </a:solidFill>
                <a:latin typeface="Arial" panose="020B0604020202020204" pitchFamily="34" charset="0"/>
                <a:ea typeface="Raleway"/>
                <a:cs typeface="Raleway"/>
                <a:sym typeface="Raleway"/>
              </a:rPr>
              <a:t>condition</a:t>
            </a:r>
            <a:r>
              <a:rPr lang="tr-TR" sz="2400" dirty="0">
                <a:solidFill>
                  <a:srgbClr val="202122"/>
                </a:solidFill>
                <a:latin typeface="Arial" panose="020B0604020202020204" pitchFamily="34" charset="0"/>
                <a:ea typeface="Raleway"/>
                <a:cs typeface="Raleway"/>
                <a:sym typeface="Raleway"/>
              </a:rPr>
              <a:t>(s);</a:t>
            </a: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LIMIT </a:t>
            </a:r>
            <a:r>
              <a:rPr lang="tr-TR" sz="2400" dirty="0" err="1">
                <a:solidFill>
                  <a:srgbClr val="202122"/>
                </a:solidFill>
                <a:latin typeface="Arial" panose="020B0604020202020204" pitchFamily="34" charset="0"/>
                <a:ea typeface="Raleway"/>
                <a:cs typeface="Raleway"/>
                <a:sym typeface="Raleway"/>
              </a:rPr>
              <a:t>number_rows</a:t>
            </a:r>
            <a:r>
              <a:rPr lang="tr-TR" sz="2400" dirty="0">
                <a:solidFill>
                  <a:srgbClr val="202122"/>
                </a:solidFill>
                <a:latin typeface="Arial" panose="020B0604020202020204" pitchFamily="34" charset="0"/>
                <a:ea typeface="Raleway"/>
                <a:cs typeface="Raleway"/>
                <a:sym typeface="Raleway"/>
              </a:rPr>
              <a:t>;</a:t>
            </a:r>
            <a:endParaRPr sz="1800" dirty="0">
              <a:latin typeface="Raleway"/>
              <a:ea typeface="Raleway"/>
              <a:cs typeface="Raleway"/>
              <a:sym typeface="Raleway"/>
            </a:endParaRPr>
          </a:p>
        </p:txBody>
      </p:sp>
    </p:spTree>
    <p:extLst>
      <p:ext uri="{BB962C8B-B14F-4D97-AF65-F5344CB8AC3E}">
        <p14:creationId xmlns:p14="http://schemas.microsoft.com/office/powerpoint/2010/main" val="4217799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486" name="Google Shape;486;p68"/>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4000" dirty="0">
                <a:solidFill>
                  <a:srgbClr val="741B47"/>
                </a:solidFill>
                <a:latin typeface="Raleway Medium"/>
                <a:ea typeface="Raleway Medium"/>
                <a:cs typeface="Raleway Medium"/>
                <a:sym typeface="Raleway Medium"/>
              </a:rPr>
            </a:b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37B10DAC-C2B4-8CF1-847F-41EE30C34CA2}"/>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ea typeface="Raleway Medium"/>
                <a:cs typeface="Raleway Medium"/>
                <a:sym typeface="Raleway Medium"/>
              </a:rPr>
              <a:t>LIMIT </a:t>
            </a:r>
            <a:r>
              <a:rPr lang="tr-TR" sz="2400" dirty="0" err="1">
                <a:solidFill>
                  <a:srgbClr val="741B47"/>
                </a:solidFill>
                <a:latin typeface="Raleway Medium"/>
                <a:ea typeface="Raleway Medium"/>
                <a:cs typeface="Raleway Medium"/>
                <a:sym typeface="Raleway Medium"/>
              </a:rPr>
              <a:t>Clause</a:t>
            </a:r>
            <a:endParaRPr lang="tr-TR" sz="2400" dirty="0">
              <a:solidFill>
                <a:srgbClr val="741B47"/>
              </a:solidFill>
              <a:latin typeface="Raleway Medium"/>
              <a:ea typeface="Raleway Medium"/>
              <a:cs typeface="Raleway Medium"/>
              <a:sym typeface="Raleway Medium"/>
            </a:endParaRPr>
          </a:p>
          <a:p>
            <a:endParaRPr sz="1800" dirty="0">
              <a:latin typeface="Raleway"/>
              <a:ea typeface="Raleway"/>
              <a:cs typeface="Raleway"/>
              <a:sym typeface="Raleway"/>
            </a:endParaRPr>
          </a:p>
        </p:txBody>
      </p:sp>
      <p:sp>
        <p:nvSpPr>
          <p:cNvPr id="3" name="Google Shape;200;p32">
            <a:extLst>
              <a:ext uri="{FF2B5EF4-FFF2-40B4-BE49-F238E27FC236}">
                <a16:creationId xmlns:a16="http://schemas.microsoft.com/office/drawing/2014/main" id="{619F8496-4C18-68A7-6BFF-1213AAB83A76}"/>
              </a:ext>
            </a:extLst>
          </p:cNvPr>
          <p:cNvSpPr txBox="1"/>
          <p:nvPr/>
        </p:nvSpPr>
        <p:spPr>
          <a:xfrm>
            <a:off x="431799" y="1240724"/>
            <a:ext cx="5081441" cy="22143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SELECT</a:t>
            </a:r>
            <a:r>
              <a:rPr lang="en-US" sz="2400" dirty="0">
                <a:solidFill>
                  <a:srgbClr val="202122"/>
                </a:solidFill>
                <a:latin typeface="Arial" panose="020B0604020202020204" pitchFamily="34" charset="0"/>
                <a:ea typeface="Raleway"/>
                <a:cs typeface="Raleway"/>
                <a:sym typeface="Raleway"/>
              </a:rPr>
              <a:t> </a:t>
            </a:r>
            <a:r>
              <a:rPr lang="tr-TR" sz="2400" dirty="0">
                <a:solidFill>
                  <a:srgbClr val="202122"/>
                </a:solidFill>
                <a:latin typeface="Arial" panose="020B0604020202020204" pitchFamily="34" charset="0"/>
                <a:ea typeface="Raleway"/>
                <a:cs typeface="Raleway"/>
                <a:sym typeface="Raleway"/>
              </a:rPr>
              <a:t>*</a:t>
            </a:r>
            <a:endParaRPr lang="en-US"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r>
              <a:rPr lang="en-US" sz="2400" b="1" dirty="0">
                <a:solidFill>
                  <a:srgbClr val="202122"/>
                </a:solidFill>
                <a:latin typeface="Arial" panose="020B0604020202020204" pitchFamily="34" charset="0"/>
                <a:ea typeface="Raleway"/>
                <a:cs typeface="Raleway"/>
                <a:sym typeface="Raleway"/>
              </a:rPr>
              <a:t>FROM</a:t>
            </a:r>
            <a:r>
              <a:rPr lang="en-US" sz="2400" dirty="0">
                <a:solidFill>
                  <a:srgbClr val="202122"/>
                </a:solidFill>
                <a:latin typeface="Arial" panose="020B0604020202020204" pitchFamily="34" charset="0"/>
                <a:ea typeface="Raleway"/>
                <a:cs typeface="Raleway"/>
                <a:sym typeface="Raleway"/>
              </a:rPr>
              <a:t> employee</a:t>
            </a:r>
            <a:r>
              <a:rPr lang="tr-TR" sz="2400" dirty="0">
                <a:solidFill>
                  <a:srgbClr val="202122"/>
                </a:solidFill>
                <a:latin typeface="Arial" panose="020B0604020202020204" pitchFamily="34" charset="0"/>
                <a:ea typeface="Raleway"/>
                <a:cs typeface="Raleway"/>
                <a:sym typeface="Raleway"/>
              </a:rPr>
              <a:t>s</a:t>
            </a:r>
            <a:endParaRPr lang="en-US"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WHERE </a:t>
            </a:r>
            <a:r>
              <a:rPr lang="tr-TR" sz="2400" dirty="0" err="1">
                <a:solidFill>
                  <a:srgbClr val="202122"/>
                </a:solidFill>
                <a:latin typeface="Arial" panose="020B0604020202020204" pitchFamily="34" charset="0"/>
                <a:ea typeface="Raleway"/>
                <a:cs typeface="Raleway"/>
                <a:sym typeface="Raleway"/>
              </a:rPr>
              <a:t>gender</a:t>
            </a:r>
            <a:r>
              <a:rPr lang="tr-TR" sz="2400" dirty="0">
                <a:solidFill>
                  <a:srgbClr val="202122"/>
                </a:solidFill>
                <a:latin typeface="Arial" panose="020B0604020202020204" pitchFamily="34" charset="0"/>
                <a:ea typeface="Raleway"/>
                <a:cs typeface="Raleway"/>
                <a:sym typeface="Raleway"/>
              </a:rPr>
              <a:t>='M'</a:t>
            </a: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LIMIT </a:t>
            </a:r>
            <a:r>
              <a:rPr lang="tr-TR" sz="2400" dirty="0">
                <a:solidFill>
                  <a:srgbClr val="202122"/>
                </a:solidFill>
                <a:latin typeface="Arial" panose="020B0604020202020204" pitchFamily="34" charset="0"/>
                <a:ea typeface="Raleway"/>
                <a:cs typeface="Raleway"/>
                <a:sym typeface="Raleway"/>
              </a:rPr>
              <a:t>2</a:t>
            </a:r>
            <a:r>
              <a:rPr lang="en-US" sz="2400" dirty="0">
                <a:solidFill>
                  <a:srgbClr val="202122"/>
                </a:solidFill>
                <a:latin typeface="Arial" panose="020B0604020202020204" pitchFamily="34" charset="0"/>
                <a:ea typeface="Raleway"/>
                <a:cs typeface="Raleway"/>
                <a:sym typeface="Raleway"/>
              </a:rPr>
              <a:t>;</a:t>
            </a: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lang="tr-TR" sz="2400" dirty="0">
              <a:solidFill>
                <a:srgbClr val="202122"/>
              </a:solidFill>
              <a:latin typeface="Arial" panose="020B0604020202020204" pitchFamily="34" charset="0"/>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p:txBody>
      </p:sp>
      <p:pic>
        <p:nvPicPr>
          <p:cNvPr id="7" name="Resim 6">
            <a:extLst>
              <a:ext uri="{FF2B5EF4-FFF2-40B4-BE49-F238E27FC236}">
                <a16:creationId xmlns:a16="http://schemas.microsoft.com/office/drawing/2014/main" id="{5045C6CC-0252-2B4B-2A3A-24F368615865}"/>
              </a:ext>
            </a:extLst>
          </p:cNvPr>
          <p:cNvPicPr>
            <a:picLocks noChangeAspect="1"/>
          </p:cNvPicPr>
          <p:nvPr/>
        </p:nvPicPr>
        <p:blipFill>
          <a:blip r:embed="rId3"/>
          <a:stretch>
            <a:fillRect/>
          </a:stretch>
        </p:blipFill>
        <p:spPr>
          <a:xfrm>
            <a:off x="3612748" y="211364"/>
            <a:ext cx="5056624" cy="2308143"/>
          </a:xfrm>
          <a:prstGeom prst="rect">
            <a:avLst/>
          </a:prstGeom>
        </p:spPr>
      </p:pic>
      <p:pic>
        <p:nvPicPr>
          <p:cNvPr id="9" name="Resim 8">
            <a:extLst>
              <a:ext uri="{FF2B5EF4-FFF2-40B4-BE49-F238E27FC236}">
                <a16:creationId xmlns:a16="http://schemas.microsoft.com/office/drawing/2014/main" id="{79B84C62-D569-4847-19EA-893B005F8D80}"/>
              </a:ext>
            </a:extLst>
          </p:cNvPr>
          <p:cNvPicPr>
            <a:picLocks noChangeAspect="1"/>
          </p:cNvPicPr>
          <p:nvPr/>
        </p:nvPicPr>
        <p:blipFill>
          <a:blip r:embed="rId4"/>
          <a:stretch>
            <a:fillRect/>
          </a:stretch>
        </p:blipFill>
        <p:spPr>
          <a:xfrm>
            <a:off x="431799" y="3364739"/>
            <a:ext cx="7948349" cy="800169"/>
          </a:xfrm>
          <a:prstGeom prst="rect">
            <a:avLst/>
          </a:prstGeom>
        </p:spPr>
      </p:pic>
    </p:spTree>
    <p:extLst>
      <p:ext uri="{BB962C8B-B14F-4D97-AF65-F5344CB8AC3E}">
        <p14:creationId xmlns:p14="http://schemas.microsoft.com/office/powerpoint/2010/main" val="14266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0"/>
          <p:cNvSpPr txBox="1">
            <a:spLocks noGrp="1"/>
          </p:cNvSpPr>
          <p:nvPr>
            <p:ph type="ctrTitle"/>
          </p:nvPr>
        </p:nvSpPr>
        <p:spPr>
          <a:xfrm>
            <a:off x="940011" y="1863600"/>
            <a:ext cx="72639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ORDER BY Clause</a:t>
            </a:r>
            <a:endParaRPr>
              <a:solidFill>
                <a:srgbClr val="741B47"/>
              </a:solidFill>
              <a:latin typeface="Raleway Medium"/>
              <a:ea typeface="Raleway Medium"/>
              <a:cs typeface="Raleway Medium"/>
              <a:sym typeface="Raleway Medium"/>
            </a:endParaRPr>
          </a:p>
        </p:txBody>
      </p:sp>
      <p:pic>
        <p:nvPicPr>
          <p:cNvPr id="586" name="Google Shape;586;p80"/>
          <p:cNvPicPr preferRelativeResize="0"/>
          <p:nvPr/>
        </p:nvPicPr>
        <p:blipFill>
          <a:blip r:embed="rId3">
            <a:alphaModFix/>
          </a:blip>
          <a:stretch>
            <a:fillRect/>
          </a:stretch>
        </p:blipFill>
        <p:spPr>
          <a:xfrm>
            <a:off x="6967600" y="1119175"/>
            <a:ext cx="1000149" cy="1143039"/>
          </a:xfrm>
          <a:prstGeom prst="rect">
            <a:avLst/>
          </a:prstGeom>
          <a:noFill/>
          <a:ln>
            <a:noFill/>
          </a:ln>
        </p:spPr>
      </p:pic>
      <p:pic>
        <p:nvPicPr>
          <p:cNvPr id="587" name="Google Shape;587;p80"/>
          <p:cNvPicPr preferRelativeResize="0"/>
          <p:nvPr/>
        </p:nvPicPr>
        <p:blipFill>
          <a:blip r:embed="rId4">
            <a:alphaModFix/>
          </a:blip>
          <a:stretch>
            <a:fillRect/>
          </a:stretch>
        </p:blipFill>
        <p:spPr>
          <a:xfrm>
            <a:off x="6967600" y="2912275"/>
            <a:ext cx="1000149" cy="1143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593" name="Google Shape;593;p8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594" name="Google Shape;594;p81"/>
          <p:cNvSpPr/>
          <p:nvPr/>
        </p:nvSpPr>
        <p:spPr>
          <a:xfrm flipH="1">
            <a:off x="588625" y="1111070"/>
            <a:ext cx="8060400" cy="2237400"/>
          </a:xfrm>
          <a:prstGeom prst="rect">
            <a:avLst/>
          </a:prstGeom>
          <a:solidFill>
            <a:srgbClr val="6EABCD"/>
          </a:solidFill>
          <a:ln>
            <a:noFill/>
          </a:ln>
        </p:spPr>
        <p:txBody>
          <a:bodyPr spcFirstLastPara="1" wrap="square" lIns="91425" tIns="45700" rIns="91425" bIns="45700" anchor="ctr" anchorCtr="0">
            <a:noAutofit/>
          </a:bodyPr>
          <a:lstStyle/>
          <a:p>
            <a:pPr marL="457200" marR="0" lvl="0" indent="-355600" algn="l" rtl="0">
              <a:lnSpc>
                <a:spcPct val="100000"/>
              </a:lnSpc>
              <a:spcBef>
                <a:spcPts val="0"/>
              </a:spcBef>
              <a:spcAft>
                <a:spcPts val="0"/>
              </a:spcAft>
              <a:buSzPts val="2000"/>
              <a:buFont typeface="Raleway Medium"/>
              <a:buChar char="●"/>
            </a:pPr>
            <a:r>
              <a:rPr lang="tr-TR" sz="2000" b="0" i="0" u="none" strike="noStrike" cap="none" dirty="0" err="1">
                <a:solidFill>
                  <a:srgbClr val="373A3C"/>
                </a:solidFill>
                <a:latin typeface="Raleway Medium"/>
                <a:ea typeface="Raleway Medium"/>
                <a:cs typeface="Raleway Medium"/>
                <a:sym typeface="Raleway Medium"/>
              </a:rPr>
              <a:t>In</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case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you</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want</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to</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retrieve</a:t>
            </a:r>
            <a:r>
              <a:rPr lang="tr-TR" sz="2000" b="0" i="0" u="none" strike="noStrike" cap="none" dirty="0">
                <a:solidFill>
                  <a:srgbClr val="373A3C"/>
                </a:solidFill>
                <a:latin typeface="Raleway Medium"/>
                <a:ea typeface="Raleway Medium"/>
                <a:cs typeface="Raleway Medium"/>
                <a:sym typeface="Raleway Medium"/>
              </a:rPr>
              <a:t> data in </a:t>
            </a:r>
            <a:r>
              <a:rPr lang="tr-TR" sz="2000" b="0" i="0" u="none" strike="noStrike" cap="none" dirty="0" err="1">
                <a:solidFill>
                  <a:srgbClr val="373A3C"/>
                </a:solidFill>
                <a:latin typeface="Raleway Medium"/>
                <a:ea typeface="Raleway Medium"/>
                <a:cs typeface="Raleway Medium"/>
                <a:sym typeface="Raleway Medium"/>
              </a:rPr>
              <a:t>alphabetical</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numeric</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order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we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use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rgbClr val="FF0000"/>
                </a:solidFill>
                <a:latin typeface="Raleway Medium"/>
                <a:ea typeface="Raleway Medium"/>
                <a:cs typeface="Raleway Medium"/>
                <a:sym typeface="Raleway Medium"/>
              </a:rPr>
              <a:t>ORDER BY</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keyword</a:t>
            </a:r>
            <a:r>
              <a:rPr lang="tr-TR" sz="2000" b="0" i="0" u="none" strike="noStrike" cap="none" dirty="0">
                <a:solidFill>
                  <a:srgbClr val="373A3C"/>
                </a:solidFill>
                <a:latin typeface="Raleway Medium"/>
                <a:ea typeface="Raleway Medium"/>
                <a:cs typeface="Raleway Medium"/>
                <a:sym typeface="Raleway Medium"/>
              </a:rPr>
              <a:t>. </a:t>
            </a:r>
            <a:endParaRPr sz="2000" b="0" i="0" u="none" strike="noStrike" cap="none" dirty="0">
              <a:solidFill>
                <a:srgbClr val="373A3C"/>
              </a:solidFill>
              <a:latin typeface="Raleway Medium"/>
              <a:ea typeface="Raleway Medium"/>
              <a:cs typeface="Raleway Medium"/>
              <a:sym typeface="Raleway Medium"/>
            </a:endParaRPr>
          </a:p>
          <a:p>
            <a:pPr marL="457200" marR="0" lvl="0" indent="-355600" algn="l" rtl="0">
              <a:lnSpc>
                <a:spcPct val="100000"/>
              </a:lnSpc>
              <a:spcBef>
                <a:spcPts val="0"/>
              </a:spcBef>
              <a:spcAft>
                <a:spcPts val="0"/>
              </a:spcAft>
              <a:buSzPts val="2000"/>
              <a:buFont typeface="Raleway Medium"/>
              <a:buChar char="●"/>
            </a:pPr>
            <a:r>
              <a:rPr lang="tr-TR" sz="2000" b="0" i="0" u="none" strike="noStrike" cap="none" dirty="0" err="1">
                <a:solidFill>
                  <a:srgbClr val="373A3C"/>
                </a:solidFill>
                <a:latin typeface="Raleway Medium"/>
                <a:ea typeface="Raleway Medium"/>
                <a:cs typeface="Raleway Medium"/>
                <a:sym typeface="Raleway Medium"/>
              </a:rPr>
              <a:t>By</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default</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rgbClr val="FF0000"/>
                </a:solidFill>
                <a:latin typeface="Raleway Medium"/>
                <a:ea typeface="Raleway Medium"/>
                <a:cs typeface="Raleway Medium"/>
                <a:sym typeface="Raleway Medium"/>
              </a:rPr>
              <a:t>ORDER BY</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keyword</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sorts</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records</a:t>
            </a:r>
            <a:r>
              <a:rPr lang="tr-TR" sz="2000" b="0" i="0" u="none" strike="noStrike" cap="none" dirty="0">
                <a:solidFill>
                  <a:srgbClr val="373A3C"/>
                </a:solidFill>
                <a:latin typeface="Raleway Medium"/>
                <a:ea typeface="Raleway Medium"/>
                <a:cs typeface="Raleway Medium"/>
                <a:sym typeface="Raleway Medium"/>
              </a:rPr>
              <a:t> in </a:t>
            </a:r>
            <a:r>
              <a:rPr lang="tr-TR" sz="2000" b="0" i="0" u="none" strike="noStrike" cap="none" dirty="0" err="1">
                <a:solidFill>
                  <a:srgbClr val="373A3C"/>
                </a:solidFill>
                <a:latin typeface="Raleway Medium"/>
                <a:ea typeface="Raleway Medium"/>
                <a:cs typeface="Raleway Medium"/>
                <a:sym typeface="Raleway Medium"/>
              </a:rPr>
              <a:t>ascending</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order</a:t>
            </a:r>
            <a:r>
              <a:rPr lang="tr-TR" sz="2000" b="0" i="0" u="none" strike="noStrike" cap="none" dirty="0">
                <a:solidFill>
                  <a:srgbClr val="373A3C"/>
                </a:solidFill>
                <a:latin typeface="Raleway Medium"/>
                <a:ea typeface="Raleway Medium"/>
                <a:cs typeface="Raleway Medium"/>
                <a:sym typeface="Raleway Medium"/>
              </a:rPr>
              <a:t>. </a:t>
            </a:r>
            <a:endParaRPr sz="2000" b="0" i="0" u="none" strike="noStrike" cap="none" dirty="0">
              <a:solidFill>
                <a:srgbClr val="373A3C"/>
              </a:solidFill>
              <a:latin typeface="Raleway Medium"/>
              <a:ea typeface="Raleway Medium"/>
              <a:cs typeface="Raleway Medium"/>
              <a:sym typeface="Raleway Medium"/>
            </a:endParaRPr>
          </a:p>
          <a:p>
            <a:pPr marL="457200" marR="0" lvl="0" indent="-355600" algn="l" rtl="0">
              <a:lnSpc>
                <a:spcPct val="100000"/>
              </a:lnSpc>
              <a:spcBef>
                <a:spcPts val="0"/>
              </a:spcBef>
              <a:spcAft>
                <a:spcPts val="0"/>
              </a:spcAft>
              <a:buSzPts val="2000"/>
              <a:buFont typeface="Raleway Medium"/>
              <a:buChar char="●"/>
            </a:pPr>
            <a:r>
              <a:rPr lang="tr-TR" sz="2000" b="0" i="0" u="none" strike="noStrike" cap="none" dirty="0" err="1">
                <a:solidFill>
                  <a:srgbClr val="373A3C"/>
                </a:solidFill>
                <a:latin typeface="Raleway Medium"/>
                <a:ea typeface="Raleway Medium"/>
                <a:cs typeface="Raleway Medium"/>
                <a:sym typeface="Raleway Medium"/>
              </a:rPr>
              <a:t>Use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keyword</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rgbClr val="FF0000"/>
                </a:solidFill>
                <a:latin typeface="Raleway Medium"/>
                <a:ea typeface="Raleway Medium"/>
                <a:cs typeface="Raleway Medium"/>
                <a:sym typeface="Raleway Medium"/>
              </a:rPr>
              <a:t>DESC</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to</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sort</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records</a:t>
            </a:r>
            <a:r>
              <a:rPr lang="tr-TR" sz="2000" b="0" i="0" u="none" strike="noStrike" cap="none" dirty="0">
                <a:solidFill>
                  <a:srgbClr val="373A3C"/>
                </a:solidFill>
                <a:latin typeface="Raleway Medium"/>
                <a:ea typeface="Raleway Medium"/>
                <a:cs typeface="Raleway Medium"/>
                <a:sym typeface="Raleway Medium"/>
              </a:rPr>
              <a:t> in </a:t>
            </a:r>
            <a:r>
              <a:rPr lang="tr-TR" sz="2000" b="0" i="0" u="none" strike="noStrike" cap="none" dirty="0" err="1">
                <a:solidFill>
                  <a:srgbClr val="373A3C"/>
                </a:solidFill>
                <a:latin typeface="Raleway Medium"/>
                <a:ea typeface="Raleway Medium"/>
                <a:cs typeface="Raleway Medium"/>
                <a:sym typeface="Raleway Medium"/>
              </a:rPr>
              <a:t>descending</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order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You</a:t>
            </a:r>
            <a:r>
              <a:rPr lang="tr-TR" sz="2000" b="0" i="0" u="none" strike="noStrike" cap="none" dirty="0">
                <a:solidFill>
                  <a:srgbClr val="373A3C"/>
                </a:solidFill>
                <a:latin typeface="Raleway Medium"/>
                <a:ea typeface="Raleway Medium"/>
                <a:cs typeface="Raleway Medium"/>
                <a:sym typeface="Raleway Medium"/>
              </a:rPr>
              <a:t> can </a:t>
            </a:r>
            <a:r>
              <a:rPr lang="tr-TR" sz="2000" b="0" i="0" u="none" strike="noStrike" cap="none" dirty="0" err="1">
                <a:solidFill>
                  <a:srgbClr val="373A3C"/>
                </a:solidFill>
                <a:latin typeface="Raleway Medium"/>
                <a:ea typeface="Raleway Medium"/>
                <a:cs typeface="Raleway Medium"/>
                <a:sym typeface="Raleway Medium"/>
              </a:rPr>
              <a:t>also</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use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rgbClr val="FF0000"/>
                </a:solidFill>
                <a:latin typeface="Raleway Medium"/>
                <a:ea typeface="Raleway Medium"/>
                <a:cs typeface="Raleway Medium"/>
                <a:sym typeface="Raleway Medium"/>
              </a:rPr>
              <a:t>ASC</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explicitly</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to</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sort</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data in </a:t>
            </a:r>
            <a:r>
              <a:rPr lang="tr-TR" sz="2000" b="0" i="0" u="none" strike="noStrike" cap="none" dirty="0" err="1">
                <a:solidFill>
                  <a:srgbClr val="373A3C"/>
                </a:solidFill>
                <a:latin typeface="Raleway Medium"/>
                <a:ea typeface="Raleway Medium"/>
                <a:cs typeface="Raleway Medium"/>
                <a:sym typeface="Raleway Medium"/>
              </a:rPr>
              <a:t>ascending</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order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chemeClr val="dk1"/>
                </a:solidFill>
                <a:latin typeface="Raleway Medium"/>
                <a:ea typeface="Raleway Medium"/>
                <a:cs typeface="Raleway Medium"/>
                <a:sym typeface="Raleway Medium"/>
              </a:rPr>
              <a:t> </a:t>
            </a:r>
            <a:endParaRPr dirty="0"/>
          </a:p>
        </p:txBody>
      </p:sp>
      <p:sp>
        <p:nvSpPr>
          <p:cNvPr id="2" name="Google Shape;200;p32">
            <a:extLst>
              <a:ext uri="{FF2B5EF4-FFF2-40B4-BE49-F238E27FC236}">
                <a16:creationId xmlns:a16="http://schemas.microsoft.com/office/drawing/2014/main" id="{50000856-9306-90D5-B473-C86FAF1608C4}"/>
              </a:ext>
            </a:extLst>
          </p:cNvPr>
          <p:cNvSpPr txBox="1"/>
          <p:nvPr/>
        </p:nvSpPr>
        <p:spPr>
          <a:xfrm>
            <a:off x="1859906" y="3584023"/>
            <a:ext cx="6632293" cy="1385677"/>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en-US" sz="2400" dirty="0" err="1">
                <a:latin typeface="Raleway"/>
                <a:ea typeface="Raleway"/>
                <a:cs typeface="Raleway"/>
                <a:sym typeface="Raleway"/>
              </a:rPr>
              <a:t>column_name</a:t>
            </a:r>
            <a:r>
              <a:rPr lang="en-US" sz="2400" dirty="0">
                <a:latin typeface="Raleway"/>
                <a:ea typeface="Raleway"/>
                <a:cs typeface="Raleway"/>
                <a:sym typeface="Raleway"/>
              </a:rPr>
              <a:t>(s) </a:t>
            </a:r>
            <a:endParaRPr lang="en-US" sz="2400" i="0" dirty="0">
              <a:solidFill>
                <a:srgbClr val="202122"/>
              </a:solidFill>
              <a:effectLst/>
              <a:latin typeface="Arial" panose="020B0604020202020204" pitchFamily="34" charset="0"/>
            </a:endParaRPr>
          </a:p>
          <a:p>
            <a:pPr marL="0" lvl="0" indent="0" algn="l" rtl="0">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err="1">
                <a:solidFill>
                  <a:srgbClr val="202122"/>
                </a:solidFill>
                <a:effectLst/>
                <a:latin typeface="Arial" panose="020B0604020202020204" pitchFamily="34" charset="0"/>
              </a:rPr>
              <a:t>table_name</a:t>
            </a:r>
            <a:endParaRPr lang="en-US" sz="2400" b="1" i="0" dirty="0">
              <a:solidFill>
                <a:srgbClr val="202122"/>
              </a:solidFill>
              <a:effectLst/>
              <a:latin typeface="Arial" panose="020B0604020202020204" pitchFamily="34" charset="0"/>
            </a:endParaRPr>
          </a:p>
          <a:p>
            <a:pPr marL="0" lvl="0" indent="0" algn="l" rtl="0">
              <a:spcBef>
                <a:spcPts val="0"/>
              </a:spcBef>
              <a:spcAft>
                <a:spcPts val="0"/>
              </a:spcAft>
              <a:buNone/>
            </a:pPr>
            <a:r>
              <a:rPr lang="tr-TR" sz="2400" b="1" dirty="0">
                <a:solidFill>
                  <a:srgbClr val="202122"/>
                </a:solidFill>
                <a:latin typeface="Arial" panose="020B0604020202020204" pitchFamily="34" charset="0"/>
                <a:ea typeface="Raleway"/>
                <a:cs typeface="Raleway"/>
                <a:sym typeface="Raleway"/>
              </a:rPr>
              <a:t>ORDER BY </a:t>
            </a:r>
            <a:r>
              <a:rPr lang="en-US" sz="2400" dirty="0" err="1">
                <a:latin typeface="Raleway"/>
                <a:ea typeface="Raleway"/>
                <a:cs typeface="Raleway"/>
                <a:sym typeface="Raleway"/>
              </a:rPr>
              <a:t>column_name</a:t>
            </a:r>
            <a:r>
              <a:rPr lang="en-US" sz="2400" dirty="0">
                <a:latin typeface="Raleway"/>
                <a:ea typeface="Raleway"/>
                <a:cs typeface="Raleway"/>
                <a:sym typeface="Raleway"/>
              </a:rPr>
              <a:t>(s)</a:t>
            </a:r>
            <a:r>
              <a:rPr lang="tr-TR" sz="2400" dirty="0">
                <a:latin typeface="Raleway"/>
                <a:ea typeface="Raleway"/>
                <a:cs typeface="Raleway"/>
                <a:sym typeface="Raleway"/>
              </a:rPr>
              <a:t> </a:t>
            </a:r>
            <a:r>
              <a:rPr lang="tr-TR" sz="2400" b="1" dirty="0">
                <a:latin typeface="Raleway"/>
                <a:ea typeface="Raleway"/>
                <a:cs typeface="Raleway"/>
                <a:sym typeface="Raleway"/>
              </a:rPr>
              <a:t>ASC | DESC</a:t>
            </a:r>
            <a:endParaRPr sz="1800" dirty="0">
              <a:latin typeface="Raleway"/>
              <a:ea typeface="Raleway"/>
              <a:cs typeface="Raleway"/>
              <a:sym typeface="Raleway"/>
            </a:endParaRPr>
          </a:p>
        </p:txBody>
      </p:sp>
      <p:sp>
        <p:nvSpPr>
          <p:cNvPr id="3" name="Google Shape;200;p32">
            <a:extLst>
              <a:ext uri="{FF2B5EF4-FFF2-40B4-BE49-F238E27FC236}">
                <a16:creationId xmlns:a16="http://schemas.microsoft.com/office/drawing/2014/main" id="{7D97A143-07F5-544D-9BEF-DB1AB1A244CA}"/>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err="1">
                <a:solidFill>
                  <a:srgbClr val="741B47"/>
                </a:solidFill>
                <a:latin typeface="Raleway Medium"/>
                <a:ea typeface="Raleway Medium"/>
                <a:cs typeface="Raleway Medium"/>
                <a:sym typeface="Raleway Medium"/>
              </a:rPr>
              <a:t>Order</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By</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Clause</a:t>
            </a:r>
            <a:endParaRPr sz="1800" dirty="0">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29</a:t>
            </a:fld>
            <a:endParaRPr/>
          </a:p>
        </p:txBody>
      </p:sp>
      <p:sp>
        <p:nvSpPr>
          <p:cNvPr id="593" name="Google Shape;593;p8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50000856-9306-90D5-B473-C86FAF1608C4}"/>
              </a:ext>
            </a:extLst>
          </p:cNvPr>
          <p:cNvSpPr txBox="1"/>
          <p:nvPr/>
        </p:nvSpPr>
        <p:spPr>
          <a:xfrm>
            <a:off x="2415759" y="1503851"/>
            <a:ext cx="6632293" cy="1385677"/>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mj-lt"/>
              </a:rPr>
              <a:t>SELECT </a:t>
            </a:r>
            <a:r>
              <a:rPr lang="tr-TR" sz="2400" i="0" dirty="0" err="1">
                <a:solidFill>
                  <a:srgbClr val="202122"/>
                </a:solidFill>
                <a:effectLst/>
                <a:latin typeface="+mj-lt"/>
                <a:sym typeface="Raleway"/>
              </a:rPr>
              <a:t>empname</a:t>
            </a:r>
            <a:r>
              <a:rPr lang="tr-TR" sz="2400" i="0" dirty="0">
                <a:solidFill>
                  <a:srgbClr val="202122"/>
                </a:solidFill>
                <a:effectLst/>
                <a:latin typeface="+mj-lt"/>
                <a:sym typeface="Raleway"/>
              </a:rPr>
              <a:t>,</a:t>
            </a:r>
          </a:p>
          <a:p>
            <a:r>
              <a:rPr lang="tr-TR" sz="2400" dirty="0">
                <a:solidFill>
                  <a:srgbClr val="202122"/>
                </a:solidFill>
                <a:latin typeface="+mj-lt"/>
                <a:sym typeface="Raleway"/>
              </a:rPr>
              <a:t>                 </a:t>
            </a:r>
            <a:r>
              <a:rPr lang="tr-TR" sz="2400" i="0" dirty="0" err="1">
                <a:solidFill>
                  <a:srgbClr val="202122"/>
                </a:solidFill>
                <a:effectLst/>
                <a:latin typeface="+mj-lt"/>
                <a:sym typeface="Raleway"/>
              </a:rPr>
              <a:t>empsurname</a:t>
            </a:r>
            <a:endParaRPr lang="en-US" sz="2400" i="0" dirty="0">
              <a:solidFill>
                <a:srgbClr val="202122"/>
              </a:solidFill>
              <a:effectLst/>
              <a:latin typeface="+mj-lt"/>
            </a:endParaRPr>
          </a:p>
          <a:p>
            <a:pPr marL="0" lvl="0" indent="0" algn="l" rtl="0">
              <a:spcBef>
                <a:spcPts val="0"/>
              </a:spcBef>
              <a:spcAft>
                <a:spcPts val="0"/>
              </a:spcAft>
              <a:buNone/>
            </a:pPr>
            <a:r>
              <a:rPr lang="en-US" sz="2400" b="1" i="0" dirty="0">
                <a:solidFill>
                  <a:srgbClr val="202122"/>
                </a:solidFill>
                <a:effectLst/>
                <a:latin typeface="+mj-lt"/>
              </a:rPr>
              <a:t>FROM </a:t>
            </a:r>
            <a:r>
              <a:rPr lang="tr-TR" sz="2400" i="0" dirty="0" err="1">
                <a:solidFill>
                  <a:srgbClr val="202122"/>
                </a:solidFill>
                <a:effectLst/>
                <a:latin typeface="+mj-lt"/>
              </a:rPr>
              <a:t>employees</a:t>
            </a:r>
            <a:endParaRPr lang="en-US" sz="2400" i="0" dirty="0">
              <a:solidFill>
                <a:srgbClr val="202122"/>
              </a:solidFill>
              <a:effectLst/>
              <a:latin typeface="+mj-lt"/>
            </a:endParaRPr>
          </a:p>
          <a:p>
            <a:pPr marL="0" lvl="0" indent="0" algn="l" rtl="0">
              <a:spcBef>
                <a:spcPts val="0"/>
              </a:spcBef>
              <a:spcAft>
                <a:spcPts val="0"/>
              </a:spcAft>
              <a:buNone/>
            </a:pPr>
            <a:r>
              <a:rPr lang="tr-TR" sz="2400" b="1" dirty="0">
                <a:solidFill>
                  <a:srgbClr val="202122"/>
                </a:solidFill>
                <a:latin typeface="+mj-lt"/>
                <a:ea typeface="Raleway"/>
                <a:cs typeface="Raleway"/>
                <a:sym typeface="Raleway"/>
              </a:rPr>
              <a:t>ORDER BY </a:t>
            </a:r>
            <a:r>
              <a:rPr lang="tr-TR" sz="2400" dirty="0" err="1">
                <a:latin typeface="+mj-lt"/>
                <a:ea typeface="Raleway"/>
                <a:cs typeface="Raleway"/>
                <a:sym typeface="Raleway"/>
              </a:rPr>
              <a:t>empname</a:t>
            </a:r>
            <a:r>
              <a:rPr lang="tr-TR" sz="2400" dirty="0">
                <a:latin typeface="+mj-lt"/>
                <a:ea typeface="Raleway"/>
                <a:cs typeface="Raleway"/>
                <a:sym typeface="Raleway"/>
              </a:rPr>
              <a:t> </a:t>
            </a:r>
            <a:r>
              <a:rPr lang="tr-TR" sz="2400" b="1" dirty="0">
                <a:latin typeface="+mj-lt"/>
                <a:ea typeface="Raleway"/>
                <a:cs typeface="Raleway"/>
                <a:sym typeface="Raleway"/>
              </a:rPr>
              <a:t>ASC</a:t>
            </a:r>
            <a:endParaRPr sz="1800" dirty="0">
              <a:latin typeface="+mj-lt"/>
              <a:ea typeface="Raleway"/>
              <a:cs typeface="Raleway"/>
              <a:sym typeface="Raleway"/>
            </a:endParaRPr>
          </a:p>
        </p:txBody>
      </p:sp>
      <p:sp>
        <p:nvSpPr>
          <p:cNvPr id="3" name="Google Shape;200;p32">
            <a:extLst>
              <a:ext uri="{FF2B5EF4-FFF2-40B4-BE49-F238E27FC236}">
                <a16:creationId xmlns:a16="http://schemas.microsoft.com/office/drawing/2014/main" id="{7D97A143-07F5-544D-9BEF-DB1AB1A244CA}"/>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err="1">
                <a:solidFill>
                  <a:srgbClr val="741B47"/>
                </a:solidFill>
                <a:latin typeface="Raleway Medium"/>
                <a:ea typeface="Raleway Medium"/>
                <a:cs typeface="Raleway Medium"/>
                <a:sym typeface="Raleway Medium"/>
              </a:rPr>
              <a:t>Order</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By</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Clause</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Ascending</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Order</a:t>
            </a:r>
            <a:endParaRPr sz="1800" dirty="0">
              <a:latin typeface="Raleway"/>
              <a:ea typeface="Raleway"/>
              <a:cs typeface="Raleway"/>
              <a:sym typeface="Raleway"/>
            </a:endParaRPr>
          </a:p>
        </p:txBody>
      </p:sp>
      <p:pic>
        <p:nvPicPr>
          <p:cNvPr id="5" name="Resim 4">
            <a:extLst>
              <a:ext uri="{FF2B5EF4-FFF2-40B4-BE49-F238E27FC236}">
                <a16:creationId xmlns:a16="http://schemas.microsoft.com/office/drawing/2014/main" id="{9142AAE0-C0EB-0737-75E4-D2073B42FE5F}"/>
              </a:ext>
            </a:extLst>
          </p:cNvPr>
          <p:cNvPicPr>
            <a:picLocks noChangeAspect="1"/>
          </p:cNvPicPr>
          <p:nvPr/>
        </p:nvPicPr>
        <p:blipFill>
          <a:blip r:embed="rId3"/>
          <a:stretch>
            <a:fillRect/>
          </a:stretch>
        </p:blipFill>
        <p:spPr>
          <a:xfrm>
            <a:off x="95948" y="1216028"/>
            <a:ext cx="2225233" cy="3604572"/>
          </a:xfrm>
          <a:prstGeom prst="rect">
            <a:avLst/>
          </a:prstGeom>
        </p:spPr>
      </p:pic>
      <p:pic>
        <p:nvPicPr>
          <p:cNvPr id="7" name="Resim 6">
            <a:extLst>
              <a:ext uri="{FF2B5EF4-FFF2-40B4-BE49-F238E27FC236}">
                <a16:creationId xmlns:a16="http://schemas.microsoft.com/office/drawing/2014/main" id="{350D3D10-8F81-4C18-99EC-DC4C17F7DC40}"/>
              </a:ext>
            </a:extLst>
          </p:cNvPr>
          <p:cNvPicPr>
            <a:picLocks noChangeAspect="1"/>
          </p:cNvPicPr>
          <p:nvPr/>
        </p:nvPicPr>
        <p:blipFill>
          <a:blip r:embed="rId4"/>
          <a:stretch>
            <a:fillRect/>
          </a:stretch>
        </p:blipFill>
        <p:spPr>
          <a:xfrm>
            <a:off x="6698616" y="936793"/>
            <a:ext cx="2444014" cy="3905469"/>
          </a:xfrm>
          <a:prstGeom prst="rect">
            <a:avLst/>
          </a:prstGeom>
        </p:spPr>
      </p:pic>
    </p:spTree>
    <p:extLst>
      <p:ext uri="{BB962C8B-B14F-4D97-AF65-F5344CB8AC3E}">
        <p14:creationId xmlns:p14="http://schemas.microsoft.com/office/powerpoint/2010/main" val="4233252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115" name="Google Shape;115;p22"/>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16" name="Google Shape;116;p22"/>
          <p:cNvSpPr txBox="1">
            <a:spLocks noGrp="1"/>
          </p:cNvSpPr>
          <p:nvPr>
            <p:ph type="subTitle" idx="4294967295"/>
          </p:nvPr>
        </p:nvSpPr>
        <p:spPr>
          <a:xfrm>
            <a:off x="298529" y="654600"/>
            <a:ext cx="8661945" cy="3854338"/>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200" dirty="0" err="1">
                <a:solidFill>
                  <a:srgbClr val="3A3F50"/>
                </a:solidFill>
                <a:latin typeface="Raleway"/>
                <a:ea typeface="Raleway"/>
                <a:cs typeface="Raleway"/>
                <a:sym typeface="Raleway"/>
              </a:rPr>
              <a:t>Structured</a:t>
            </a:r>
            <a:r>
              <a:rPr lang="tr-TR" sz="3200" dirty="0">
                <a:solidFill>
                  <a:srgbClr val="3A3F50"/>
                </a:solidFill>
                <a:latin typeface="Raleway"/>
                <a:ea typeface="Raleway"/>
                <a:cs typeface="Raleway"/>
                <a:sym typeface="Raleway"/>
              </a:rPr>
              <a:t> Query Language (SQL)</a:t>
            </a:r>
            <a:endParaRPr sz="3200" b="0" i="0" u="none" strike="noStrike" cap="none" dirty="0">
              <a:solidFill>
                <a:schemeClr val="dk1"/>
              </a:solidFill>
              <a:latin typeface="Raleway"/>
              <a:ea typeface="Raleway"/>
              <a:cs typeface="Raleway"/>
              <a:sym typeface="Raleway"/>
            </a:endParaRPr>
          </a:p>
          <a:p>
            <a:pPr marL="457200" lvl="0" indent="-457200" algn="l" rtl="0">
              <a:lnSpc>
                <a:spcPct val="110000"/>
              </a:lnSpc>
              <a:spcBef>
                <a:spcPts val="0"/>
              </a:spcBef>
              <a:spcAft>
                <a:spcPts val="0"/>
              </a:spcAft>
              <a:buClr>
                <a:srgbClr val="741B47"/>
              </a:buClr>
              <a:buSzPts val="3600"/>
              <a:buFont typeface="Raleway"/>
              <a:buChar char="▶"/>
            </a:pPr>
            <a:r>
              <a:rPr lang="tr-TR" sz="3200" dirty="0">
                <a:solidFill>
                  <a:srgbClr val="3A3F50"/>
                </a:solidFill>
                <a:latin typeface="Raleway"/>
                <a:ea typeface="Raleway"/>
                <a:cs typeface="Raleway"/>
                <a:sym typeface="Raleway"/>
              </a:rPr>
              <a:t>SQL Language </a:t>
            </a:r>
            <a:r>
              <a:rPr lang="tr-TR" sz="3200" dirty="0" err="1">
                <a:solidFill>
                  <a:srgbClr val="3A3F50"/>
                </a:solidFill>
                <a:latin typeface="Raleway"/>
                <a:ea typeface="Raleway"/>
                <a:cs typeface="Raleway"/>
                <a:sym typeface="Raleway"/>
              </a:rPr>
              <a:t>Elements</a:t>
            </a:r>
            <a:endParaRPr lang="tr-TR" sz="3200" dirty="0">
              <a:solidFill>
                <a:srgbClr val="3A3F50"/>
              </a:solidFill>
              <a:latin typeface="Raleway"/>
              <a:ea typeface="Raleway"/>
              <a:cs typeface="Raleway"/>
              <a:sym typeface="Raleway"/>
            </a:endParaRPr>
          </a:p>
          <a:p>
            <a:pPr marL="457200" lvl="0" indent="-457200" algn="l" rtl="0">
              <a:lnSpc>
                <a:spcPct val="110000"/>
              </a:lnSpc>
              <a:spcBef>
                <a:spcPts val="0"/>
              </a:spcBef>
              <a:spcAft>
                <a:spcPts val="0"/>
              </a:spcAft>
              <a:buClr>
                <a:srgbClr val="741B47"/>
              </a:buClr>
              <a:buSzPts val="3600"/>
              <a:buFont typeface="Raleway"/>
              <a:buChar char="▶"/>
            </a:pPr>
            <a:r>
              <a:rPr lang="en-US" sz="3200" dirty="0">
                <a:latin typeface="Raleway"/>
                <a:ea typeface="Raleway"/>
                <a:cs typeface="Raleway"/>
                <a:sym typeface="Raleway"/>
              </a:rPr>
              <a:t>What are type of Aggregate Functions, </a:t>
            </a:r>
            <a:endParaRPr lang="tr-TR" sz="3200" dirty="0">
              <a:latin typeface="Raleway"/>
              <a:ea typeface="Raleway"/>
              <a:cs typeface="Raleway"/>
              <a:sym typeface="Raleway"/>
            </a:endParaRPr>
          </a:p>
          <a:p>
            <a:pPr marL="0" lvl="0" indent="0" algn="l" rtl="0">
              <a:lnSpc>
                <a:spcPct val="110000"/>
              </a:lnSpc>
              <a:spcBef>
                <a:spcPts val="0"/>
              </a:spcBef>
              <a:spcAft>
                <a:spcPts val="0"/>
              </a:spcAft>
              <a:buClr>
                <a:srgbClr val="741B47"/>
              </a:buClr>
              <a:buSzPts val="3600"/>
              <a:buNone/>
            </a:pPr>
            <a:r>
              <a:rPr lang="tr-TR" sz="3200" dirty="0">
                <a:latin typeface="Raleway"/>
                <a:ea typeface="Raleway"/>
                <a:cs typeface="Raleway"/>
                <a:sym typeface="Raleway"/>
              </a:rPr>
              <a:t>	</a:t>
            </a:r>
            <a:r>
              <a:rPr lang="en-US" sz="3200" dirty="0">
                <a:latin typeface="Raleway"/>
                <a:ea typeface="Raleway"/>
                <a:cs typeface="Raleway"/>
                <a:sym typeface="Raleway"/>
              </a:rPr>
              <a:t>why do we need </a:t>
            </a:r>
            <a:r>
              <a:rPr lang="en-US" sz="3200">
                <a:latin typeface="Raleway"/>
                <a:ea typeface="Raleway"/>
                <a:cs typeface="Raleway"/>
                <a:sym typeface="Raleway"/>
              </a:rPr>
              <a:t>them?</a:t>
            </a:r>
            <a:endParaRPr lang="tr-TR" sz="3200" dirty="0">
              <a:latin typeface="Raleway"/>
              <a:ea typeface="Raleway"/>
              <a:cs typeface="Raleway"/>
              <a:sym typeface="Raleway"/>
            </a:endParaRPr>
          </a:p>
          <a:p>
            <a:pPr marL="457200" lvl="0" indent="-457200" algn="l" rtl="0">
              <a:lnSpc>
                <a:spcPct val="110000"/>
              </a:lnSpc>
              <a:spcBef>
                <a:spcPts val="0"/>
              </a:spcBef>
              <a:spcAft>
                <a:spcPts val="0"/>
              </a:spcAft>
              <a:buClr>
                <a:srgbClr val="741B47"/>
              </a:buClr>
              <a:buSzPts val="3600"/>
              <a:buFont typeface="Raleway"/>
              <a:buChar char="▶"/>
            </a:pPr>
            <a:r>
              <a:rPr lang="en-US" sz="3200" dirty="0">
                <a:latin typeface="Raleway"/>
                <a:ea typeface="Raleway"/>
                <a:cs typeface="Raleway"/>
                <a:sym typeface="Raleway"/>
              </a:rPr>
              <a:t>Group By Clause</a:t>
            </a:r>
          </a:p>
          <a:p>
            <a:pPr marL="457200" lvl="0" indent="-457200" algn="l" rtl="0">
              <a:lnSpc>
                <a:spcPct val="110000"/>
              </a:lnSpc>
              <a:spcBef>
                <a:spcPts val="0"/>
              </a:spcBef>
              <a:spcAft>
                <a:spcPts val="0"/>
              </a:spcAft>
              <a:buClr>
                <a:srgbClr val="741B47"/>
              </a:buClr>
              <a:buSzPts val="3600"/>
              <a:buFont typeface="Raleway"/>
              <a:buChar char="▶"/>
            </a:pPr>
            <a:endParaRPr sz="3600" b="0" i="0" u="none" strike="noStrike" cap="none" dirty="0">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593" name="Google Shape;593;p8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50000856-9306-90D5-B473-C86FAF1608C4}"/>
              </a:ext>
            </a:extLst>
          </p:cNvPr>
          <p:cNvSpPr txBox="1"/>
          <p:nvPr/>
        </p:nvSpPr>
        <p:spPr>
          <a:xfrm>
            <a:off x="2415759" y="2019590"/>
            <a:ext cx="6632293" cy="1385677"/>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mj-lt"/>
              </a:rPr>
              <a:t>SELECT </a:t>
            </a:r>
            <a:r>
              <a:rPr lang="tr-TR" sz="2400" i="0" dirty="0" err="1">
                <a:solidFill>
                  <a:srgbClr val="202122"/>
                </a:solidFill>
                <a:effectLst/>
                <a:latin typeface="+mj-lt"/>
                <a:sym typeface="Raleway"/>
              </a:rPr>
              <a:t>empname</a:t>
            </a:r>
            <a:r>
              <a:rPr lang="tr-TR" sz="2400" dirty="0">
                <a:solidFill>
                  <a:srgbClr val="202122"/>
                </a:solidFill>
                <a:latin typeface="+mj-lt"/>
                <a:sym typeface="Raleway"/>
              </a:rPr>
              <a:t>,</a:t>
            </a:r>
          </a:p>
          <a:p>
            <a:r>
              <a:rPr lang="tr-TR" sz="2400" i="0" dirty="0">
                <a:solidFill>
                  <a:srgbClr val="202122"/>
                </a:solidFill>
                <a:effectLst/>
                <a:latin typeface="+mj-lt"/>
                <a:sym typeface="Raleway"/>
              </a:rPr>
              <a:t>                 </a:t>
            </a:r>
            <a:r>
              <a:rPr lang="tr-TR" sz="2400" i="0" dirty="0" err="1">
                <a:solidFill>
                  <a:srgbClr val="202122"/>
                </a:solidFill>
                <a:effectLst/>
                <a:latin typeface="+mj-lt"/>
                <a:sym typeface="Raleway"/>
              </a:rPr>
              <a:t>empsurname</a:t>
            </a:r>
            <a:endParaRPr lang="en-US" sz="2400" i="0" dirty="0">
              <a:solidFill>
                <a:srgbClr val="202122"/>
              </a:solidFill>
              <a:effectLst/>
              <a:latin typeface="+mj-lt"/>
            </a:endParaRPr>
          </a:p>
          <a:p>
            <a:pPr marL="0" lvl="0" indent="0" algn="l" rtl="0">
              <a:spcBef>
                <a:spcPts val="0"/>
              </a:spcBef>
              <a:spcAft>
                <a:spcPts val="0"/>
              </a:spcAft>
              <a:buNone/>
            </a:pPr>
            <a:r>
              <a:rPr lang="en-US" sz="2400" b="1" i="0" dirty="0">
                <a:solidFill>
                  <a:srgbClr val="202122"/>
                </a:solidFill>
                <a:effectLst/>
                <a:latin typeface="+mj-lt"/>
              </a:rPr>
              <a:t>FROM </a:t>
            </a:r>
            <a:r>
              <a:rPr lang="tr-TR" sz="2400" i="0" dirty="0" err="1">
                <a:solidFill>
                  <a:srgbClr val="202122"/>
                </a:solidFill>
                <a:effectLst/>
                <a:latin typeface="+mj-lt"/>
              </a:rPr>
              <a:t>employees</a:t>
            </a:r>
            <a:endParaRPr lang="en-US" sz="2400" b="1" i="0" dirty="0">
              <a:solidFill>
                <a:srgbClr val="202122"/>
              </a:solidFill>
              <a:effectLst/>
              <a:latin typeface="+mj-lt"/>
            </a:endParaRPr>
          </a:p>
          <a:p>
            <a:pPr marL="0" lvl="0" indent="0" algn="l" rtl="0">
              <a:spcBef>
                <a:spcPts val="0"/>
              </a:spcBef>
              <a:spcAft>
                <a:spcPts val="0"/>
              </a:spcAft>
              <a:buNone/>
            </a:pPr>
            <a:r>
              <a:rPr lang="tr-TR" sz="2400" b="1" dirty="0">
                <a:solidFill>
                  <a:srgbClr val="202122"/>
                </a:solidFill>
                <a:latin typeface="+mj-lt"/>
                <a:ea typeface="Raleway"/>
                <a:cs typeface="Raleway"/>
                <a:sym typeface="Raleway"/>
              </a:rPr>
              <a:t>ORDER BY </a:t>
            </a:r>
            <a:r>
              <a:rPr lang="tr-TR" sz="2400" dirty="0" err="1">
                <a:latin typeface="+mj-lt"/>
                <a:ea typeface="Raleway"/>
                <a:cs typeface="Raleway"/>
                <a:sym typeface="Raleway"/>
              </a:rPr>
              <a:t>empname</a:t>
            </a:r>
            <a:r>
              <a:rPr lang="tr-TR" sz="2400" dirty="0">
                <a:latin typeface="+mj-lt"/>
                <a:ea typeface="Raleway"/>
                <a:cs typeface="Raleway"/>
                <a:sym typeface="Raleway"/>
              </a:rPr>
              <a:t> </a:t>
            </a:r>
            <a:r>
              <a:rPr lang="tr-TR" sz="2400" b="1" dirty="0">
                <a:latin typeface="+mj-lt"/>
                <a:ea typeface="Raleway"/>
                <a:cs typeface="Raleway"/>
                <a:sym typeface="Raleway"/>
              </a:rPr>
              <a:t>DESC</a:t>
            </a:r>
            <a:endParaRPr sz="1800" dirty="0">
              <a:latin typeface="+mj-lt"/>
              <a:ea typeface="Raleway"/>
              <a:cs typeface="Raleway"/>
              <a:sym typeface="Raleway"/>
            </a:endParaRPr>
          </a:p>
        </p:txBody>
      </p:sp>
      <p:sp>
        <p:nvSpPr>
          <p:cNvPr id="3" name="Google Shape;200;p32">
            <a:extLst>
              <a:ext uri="{FF2B5EF4-FFF2-40B4-BE49-F238E27FC236}">
                <a16:creationId xmlns:a16="http://schemas.microsoft.com/office/drawing/2014/main" id="{7D97A143-07F5-544D-9BEF-DB1AB1A244CA}"/>
              </a:ext>
            </a:extLst>
          </p:cNvPr>
          <p:cNvSpPr txBox="1"/>
          <p:nvPr/>
        </p:nvSpPr>
        <p:spPr>
          <a:xfrm>
            <a:off x="431799" y="614324"/>
            <a:ext cx="6661817" cy="473699"/>
          </a:xfrm>
          <a:prstGeom prst="rect">
            <a:avLst/>
          </a:prstGeom>
          <a:noFill/>
          <a:ln>
            <a:noFill/>
          </a:ln>
        </p:spPr>
        <p:txBody>
          <a:bodyPr spcFirstLastPara="1" wrap="square" lIns="91425" tIns="91425" rIns="91425" bIns="91425" anchor="t" anchorCtr="0">
            <a:noAutofit/>
          </a:bodyPr>
          <a:lstStyle/>
          <a:p>
            <a:r>
              <a:rPr lang="tr-TR" sz="2400" dirty="0" err="1">
                <a:solidFill>
                  <a:srgbClr val="741B47"/>
                </a:solidFill>
                <a:latin typeface="Raleway Medium"/>
                <a:ea typeface="Raleway Medium"/>
                <a:cs typeface="Raleway Medium"/>
                <a:sym typeface="Raleway Medium"/>
              </a:rPr>
              <a:t>Order</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By</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Clause</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Descending</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order</a:t>
            </a:r>
            <a:endParaRPr sz="1800" dirty="0">
              <a:latin typeface="Raleway"/>
              <a:ea typeface="Raleway"/>
              <a:cs typeface="Raleway"/>
              <a:sym typeface="Raleway"/>
            </a:endParaRPr>
          </a:p>
        </p:txBody>
      </p:sp>
      <p:pic>
        <p:nvPicPr>
          <p:cNvPr id="5" name="Resim 4">
            <a:extLst>
              <a:ext uri="{FF2B5EF4-FFF2-40B4-BE49-F238E27FC236}">
                <a16:creationId xmlns:a16="http://schemas.microsoft.com/office/drawing/2014/main" id="{9142AAE0-C0EB-0737-75E4-D2073B42FE5F}"/>
              </a:ext>
            </a:extLst>
          </p:cNvPr>
          <p:cNvPicPr>
            <a:picLocks noChangeAspect="1"/>
          </p:cNvPicPr>
          <p:nvPr/>
        </p:nvPicPr>
        <p:blipFill>
          <a:blip r:embed="rId3"/>
          <a:stretch>
            <a:fillRect/>
          </a:stretch>
        </p:blipFill>
        <p:spPr>
          <a:xfrm>
            <a:off x="95948" y="1216028"/>
            <a:ext cx="2225233" cy="3604572"/>
          </a:xfrm>
          <a:prstGeom prst="rect">
            <a:avLst/>
          </a:prstGeom>
        </p:spPr>
      </p:pic>
      <p:pic>
        <p:nvPicPr>
          <p:cNvPr id="6" name="Resim 5">
            <a:extLst>
              <a:ext uri="{FF2B5EF4-FFF2-40B4-BE49-F238E27FC236}">
                <a16:creationId xmlns:a16="http://schemas.microsoft.com/office/drawing/2014/main" id="{360687EB-087F-F3B4-A143-33AA78EA6637}"/>
              </a:ext>
            </a:extLst>
          </p:cNvPr>
          <p:cNvPicPr>
            <a:picLocks noChangeAspect="1"/>
          </p:cNvPicPr>
          <p:nvPr/>
        </p:nvPicPr>
        <p:blipFill>
          <a:blip r:embed="rId4"/>
          <a:stretch>
            <a:fillRect/>
          </a:stretch>
        </p:blipFill>
        <p:spPr>
          <a:xfrm>
            <a:off x="6708509" y="1120053"/>
            <a:ext cx="2339543" cy="3642676"/>
          </a:xfrm>
          <a:prstGeom prst="rect">
            <a:avLst/>
          </a:prstGeom>
        </p:spPr>
      </p:pic>
    </p:spTree>
    <p:extLst>
      <p:ext uri="{BB962C8B-B14F-4D97-AF65-F5344CB8AC3E}">
        <p14:creationId xmlns:p14="http://schemas.microsoft.com/office/powerpoint/2010/main" val="1010897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638" name="Google Shape;638;p86"/>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pic>
        <p:nvPicPr>
          <p:cNvPr id="3" name="Resim 2">
            <a:extLst>
              <a:ext uri="{FF2B5EF4-FFF2-40B4-BE49-F238E27FC236}">
                <a16:creationId xmlns:a16="http://schemas.microsoft.com/office/drawing/2014/main" id="{5C27F07B-C0D9-3BDA-73F5-F57FE87D4E6B}"/>
              </a:ext>
            </a:extLst>
          </p:cNvPr>
          <p:cNvPicPr>
            <a:picLocks noChangeAspect="1"/>
          </p:cNvPicPr>
          <p:nvPr/>
        </p:nvPicPr>
        <p:blipFill>
          <a:blip r:embed="rId3"/>
          <a:stretch>
            <a:fillRect/>
          </a:stretch>
        </p:blipFill>
        <p:spPr>
          <a:xfrm>
            <a:off x="38075" y="1206182"/>
            <a:ext cx="2512926" cy="3386061"/>
          </a:xfrm>
          <a:prstGeom prst="rect">
            <a:avLst/>
          </a:prstGeom>
        </p:spPr>
      </p:pic>
      <p:pic>
        <p:nvPicPr>
          <p:cNvPr id="5" name="Resim 4">
            <a:extLst>
              <a:ext uri="{FF2B5EF4-FFF2-40B4-BE49-F238E27FC236}">
                <a16:creationId xmlns:a16="http://schemas.microsoft.com/office/drawing/2014/main" id="{5003E5A0-7A60-3CAF-EAB3-D9CE8480FF76}"/>
              </a:ext>
            </a:extLst>
          </p:cNvPr>
          <p:cNvPicPr>
            <a:picLocks noChangeAspect="1"/>
          </p:cNvPicPr>
          <p:nvPr/>
        </p:nvPicPr>
        <p:blipFill>
          <a:blip r:embed="rId4"/>
          <a:stretch>
            <a:fillRect/>
          </a:stretch>
        </p:blipFill>
        <p:spPr>
          <a:xfrm>
            <a:off x="6324384" y="800200"/>
            <a:ext cx="2781541" cy="3734124"/>
          </a:xfrm>
          <a:prstGeom prst="rect">
            <a:avLst/>
          </a:prstGeom>
        </p:spPr>
      </p:pic>
      <p:sp>
        <p:nvSpPr>
          <p:cNvPr id="6" name="Google Shape;200;p32">
            <a:extLst>
              <a:ext uri="{FF2B5EF4-FFF2-40B4-BE49-F238E27FC236}">
                <a16:creationId xmlns:a16="http://schemas.microsoft.com/office/drawing/2014/main" id="{0F202F1F-DFBD-4B9D-5782-099F8102A568}"/>
              </a:ext>
            </a:extLst>
          </p:cNvPr>
          <p:cNvSpPr txBox="1"/>
          <p:nvPr/>
        </p:nvSpPr>
        <p:spPr>
          <a:xfrm>
            <a:off x="2668777" y="1545292"/>
            <a:ext cx="6661817" cy="1353920"/>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mj-lt"/>
              </a:rPr>
              <a:t>SELECT </a:t>
            </a:r>
            <a:r>
              <a:rPr lang="en-US" sz="2400" i="0" dirty="0" err="1">
                <a:solidFill>
                  <a:srgbClr val="202122"/>
                </a:solidFill>
                <a:effectLst/>
                <a:latin typeface="+mj-lt"/>
              </a:rPr>
              <a:t>empname</a:t>
            </a:r>
            <a:r>
              <a:rPr lang="en-US" sz="2400" i="0" dirty="0">
                <a:solidFill>
                  <a:srgbClr val="202122"/>
                </a:solidFill>
                <a:effectLst/>
                <a:latin typeface="+mj-lt"/>
              </a:rPr>
              <a:t>,</a:t>
            </a:r>
            <a:endParaRPr lang="tr-TR" sz="2400" i="0" dirty="0">
              <a:solidFill>
                <a:srgbClr val="202122"/>
              </a:solidFill>
              <a:effectLst/>
              <a:latin typeface="+mj-lt"/>
            </a:endParaRPr>
          </a:p>
          <a:p>
            <a:r>
              <a:rPr lang="tr-TR" sz="2400" dirty="0">
                <a:solidFill>
                  <a:srgbClr val="202122"/>
                </a:solidFill>
                <a:latin typeface="+mj-lt"/>
              </a:rPr>
              <a:t>                </a:t>
            </a:r>
            <a:r>
              <a:rPr lang="en-US" sz="2400" i="0" dirty="0">
                <a:solidFill>
                  <a:srgbClr val="202122"/>
                </a:solidFill>
                <a:effectLst/>
                <a:latin typeface="+mj-lt"/>
              </a:rPr>
              <a:t>gender,</a:t>
            </a:r>
            <a:r>
              <a:rPr lang="tr-TR" sz="2400" i="0" dirty="0">
                <a:solidFill>
                  <a:srgbClr val="202122"/>
                </a:solidFill>
                <a:effectLst/>
                <a:latin typeface="+mj-lt"/>
              </a:rPr>
              <a:t> </a:t>
            </a:r>
          </a:p>
          <a:p>
            <a:r>
              <a:rPr lang="tr-TR" sz="2400" dirty="0">
                <a:solidFill>
                  <a:srgbClr val="202122"/>
                </a:solidFill>
                <a:latin typeface="+mj-lt"/>
              </a:rPr>
              <a:t>                </a:t>
            </a:r>
            <a:r>
              <a:rPr lang="en-US" sz="2400" i="0" dirty="0">
                <a:solidFill>
                  <a:srgbClr val="202122"/>
                </a:solidFill>
                <a:effectLst/>
                <a:latin typeface="+mj-lt"/>
              </a:rPr>
              <a:t>salary</a:t>
            </a:r>
          </a:p>
          <a:p>
            <a:r>
              <a:rPr lang="en-US" sz="2400" b="1" i="0" dirty="0">
                <a:solidFill>
                  <a:srgbClr val="202122"/>
                </a:solidFill>
                <a:effectLst/>
                <a:latin typeface="+mj-lt"/>
              </a:rPr>
              <a:t>FROM </a:t>
            </a:r>
            <a:r>
              <a:rPr lang="en-US" sz="2400" i="0" dirty="0">
                <a:solidFill>
                  <a:srgbClr val="202122"/>
                </a:solidFill>
                <a:effectLst/>
                <a:latin typeface="+mj-lt"/>
              </a:rPr>
              <a:t>employee</a:t>
            </a:r>
            <a:r>
              <a:rPr lang="tr-TR" sz="2400" i="0" dirty="0">
                <a:solidFill>
                  <a:srgbClr val="202122"/>
                </a:solidFill>
                <a:effectLst/>
                <a:latin typeface="+mj-lt"/>
              </a:rPr>
              <a:t>s</a:t>
            </a:r>
            <a:endParaRPr lang="en-US" sz="2400" i="0" dirty="0">
              <a:solidFill>
                <a:srgbClr val="202122"/>
              </a:solidFill>
              <a:effectLst/>
              <a:latin typeface="+mj-lt"/>
            </a:endParaRPr>
          </a:p>
          <a:p>
            <a:r>
              <a:rPr lang="en-US" sz="2400" b="1" i="0" dirty="0">
                <a:solidFill>
                  <a:srgbClr val="202122"/>
                </a:solidFill>
                <a:effectLst/>
                <a:latin typeface="+mj-lt"/>
              </a:rPr>
              <a:t>ORDER BY </a:t>
            </a:r>
            <a:r>
              <a:rPr lang="en-US" sz="2400" i="0" dirty="0">
                <a:solidFill>
                  <a:srgbClr val="202122"/>
                </a:solidFill>
                <a:effectLst/>
                <a:latin typeface="+mj-lt"/>
              </a:rPr>
              <a:t>gender, </a:t>
            </a:r>
            <a:endParaRPr lang="tr-TR" sz="2400" i="0" dirty="0">
              <a:solidFill>
                <a:srgbClr val="202122"/>
              </a:solidFill>
              <a:effectLst/>
              <a:latin typeface="+mj-lt"/>
            </a:endParaRPr>
          </a:p>
          <a:p>
            <a:r>
              <a:rPr lang="tr-TR" sz="2400" dirty="0">
                <a:solidFill>
                  <a:srgbClr val="202122"/>
                </a:solidFill>
                <a:latin typeface="+mj-lt"/>
              </a:rPr>
              <a:t>                   </a:t>
            </a:r>
            <a:r>
              <a:rPr lang="en-US" sz="2400" i="0" dirty="0">
                <a:solidFill>
                  <a:srgbClr val="202122"/>
                </a:solidFill>
                <a:effectLst/>
                <a:latin typeface="+mj-lt"/>
              </a:rPr>
              <a:t>salary DESC;</a:t>
            </a:r>
            <a:endParaRPr sz="1800" dirty="0">
              <a:latin typeface="+mj-lt"/>
              <a:ea typeface="Raleway"/>
              <a:cs typeface="Raleway"/>
              <a:sym typeface="Raleway"/>
            </a:endParaRPr>
          </a:p>
        </p:txBody>
      </p:sp>
      <p:sp>
        <p:nvSpPr>
          <p:cNvPr id="7" name="Google Shape;200;p32">
            <a:extLst>
              <a:ext uri="{FF2B5EF4-FFF2-40B4-BE49-F238E27FC236}">
                <a16:creationId xmlns:a16="http://schemas.microsoft.com/office/drawing/2014/main" id="{2044E22F-3054-A699-1D19-194562942E3B}"/>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err="1">
                <a:solidFill>
                  <a:srgbClr val="741B47"/>
                </a:solidFill>
                <a:latin typeface="Raleway Medium"/>
                <a:ea typeface="Raleway Medium"/>
                <a:cs typeface="Raleway Medium"/>
                <a:sym typeface="Raleway Medium"/>
              </a:rPr>
              <a:t>Order</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By</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Clause</a:t>
            </a:r>
            <a:r>
              <a:rPr lang="tr-TR" sz="2400" dirty="0">
                <a:solidFill>
                  <a:srgbClr val="741B47"/>
                </a:solidFill>
                <a:latin typeface="Raleway Medium"/>
                <a:ea typeface="Raleway Medium"/>
                <a:cs typeface="Raleway Medium"/>
                <a:sym typeface="Raleway Medium"/>
              </a:rPr>
              <a:t> Multiple </a:t>
            </a:r>
            <a:r>
              <a:rPr lang="tr-TR" sz="2400" dirty="0" err="1">
                <a:solidFill>
                  <a:srgbClr val="741B47"/>
                </a:solidFill>
                <a:latin typeface="Raleway Medium"/>
                <a:ea typeface="Raleway Medium"/>
                <a:cs typeface="Raleway Medium"/>
                <a:sym typeface="Raleway Medium"/>
              </a:rPr>
              <a:t>Columns</a:t>
            </a:r>
            <a:endParaRPr sz="1800" dirty="0">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638" name="Google Shape;638;p86"/>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6" name="Google Shape;200;p32">
            <a:extLst>
              <a:ext uri="{FF2B5EF4-FFF2-40B4-BE49-F238E27FC236}">
                <a16:creationId xmlns:a16="http://schemas.microsoft.com/office/drawing/2014/main" id="{0F202F1F-DFBD-4B9D-5782-099F8102A568}"/>
              </a:ext>
            </a:extLst>
          </p:cNvPr>
          <p:cNvSpPr txBox="1"/>
          <p:nvPr/>
        </p:nvSpPr>
        <p:spPr>
          <a:xfrm>
            <a:off x="150472" y="1204264"/>
            <a:ext cx="8955454" cy="1353920"/>
          </a:xfrm>
          <a:prstGeom prst="rect">
            <a:avLst/>
          </a:prstGeom>
          <a:noFill/>
          <a:ln>
            <a:noFill/>
          </a:ln>
        </p:spPr>
        <p:txBody>
          <a:bodyPr spcFirstLastPara="1" wrap="square" lIns="91425" tIns="91425" rIns="91425" bIns="91425" anchor="t" anchorCtr="0">
            <a:noAutofit/>
          </a:bodyPr>
          <a:lstStyle/>
          <a:p>
            <a:r>
              <a:rPr lang="tr-TR" sz="2000" b="1" i="0" dirty="0">
                <a:solidFill>
                  <a:srgbClr val="202122"/>
                </a:solidFill>
                <a:effectLst/>
                <a:latin typeface="Arial" panose="020B0604020202020204" pitchFamily="34" charset="0"/>
              </a:rPr>
              <a:t>SELECT</a:t>
            </a:r>
            <a:r>
              <a:rPr lang="tr-TR" sz="2000" i="0" dirty="0">
                <a:solidFill>
                  <a:srgbClr val="202122"/>
                </a:solidFill>
                <a:effectLst/>
                <a:latin typeface="Arial" panose="020B0604020202020204" pitchFamily="34" charset="0"/>
              </a:rPr>
              <a:t> </a:t>
            </a:r>
            <a:r>
              <a:rPr lang="tr-TR" sz="2000" i="0" dirty="0" err="1">
                <a:solidFill>
                  <a:srgbClr val="202122"/>
                </a:solidFill>
                <a:effectLst/>
                <a:latin typeface="Arial" panose="020B0604020202020204" pitchFamily="34" charset="0"/>
              </a:rPr>
              <a:t>column_name</a:t>
            </a:r>
            <a:r>
              <a:rPr lang="tr-TR" sz="2000" i="0" dirty="0">
                <a:solidFill>
                  <a:srgbClr val="202122"/>
                </a:solidFill>
                <a:effectLst/>
                <a:latin typeface="Arial" panose="020B0604020202020204" pitchFamily="34" charset="0"/>
              </a:rPr>
              <a:t>(s)</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FROM</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condition</a:t>
            </a:r>
            <a:r>
              <a:rPr lang="tr-TR" sz="2000" dirty="0">
                <a:solidFill>
                  <a:srgbClr val="202122"/>
                </a:solidFill>
                <a:latin typeface="Arial" panose="020B0604020202020204" pitchFamily="34" charset="0"/>
              </a:rPr>
              <a:t>(s) </a:t>
            </a:r>
            <a:r>
              <a:rPr lang="tr-TR" sz="2000" b="1" dirty="0">
                <a:solidFill>
                  <a:srgbClr val="202122"/>
                </a:solidFill>
                <a:latin typeface="Arial" panose="020B0604020202020204" pitchFamily="34" charset="0"/>
              </a:rPr>
              <a:t>ORDER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BY</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(s) </a:t>
            </a:r>
            <a:r>
              <a:rPr lang="tr-TR" sz="2000" b="1" dirty="0">
                <a:solidFill>
                  <a:srgbClr val="202122"/>
                </a:solidFill>
                <a:latin typeface="Arial" panose="020B0604020202020204" pitchFamily="34" charset="0"/>
              </a:rPr>
              <a:t>ASC | DESC;</a:t>
            </a:r>
            <a:endParaRPr sz="1600" b="1" dirty="0">
              <a:latin typeface="Raleway"/>
              <a:ea typeface="Raleway"/>
              <a:cs typeface="Raleway"/>
              <a:sym typeface="Raleway"/>
            </a:endParaRPr>
          </a:p>
        </p:txBody>
      </p:sp>
      <p:sp>
        <p:nvSpPr>
          <p:cNvPr id="7" name="Google Shape;200;p32">
            <a:extLst>
              <a:ext uri="{FF2B5EF4-FFF2-40B4-BE49-F238E27FC236}">
                <a16:creationId xmlns:a16="http://schemas.microsoft.com/office/drawing/2014/main" id="{2044E22F-3054-A699-1D19-194562942E3B}"/>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err="1">
                <a:solidFill>
                  <a:srgbClr val="741B47"/>
                </a:solidFill>
                <a:latin typeface="Raleway Medium"/>
                <a:ea typeface="Raleway Medium"/>
                <a:cs typeface="Raleway Medium"/>
                <a:sym typeface="Raleway Medium"/>
              </a:rPr>
              <a:t>Order</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By</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Clause</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With</a:t>
            </a:r>
            <a:r>
              <a:rPr lang="tr-TR" sz="2400" dirty="0">
                <a:solidFill>
                  <a:srgbClr val="741B47"/>
                </a:solidFill>
                <a:latin typeface="Raleway Medium"/>
                <a:ea typeface="Raleway Medium"/>
                <a:cs typeface="Raleway Medium"/>
                <a:sym typeface="Raleway Medium"/>
              </a:rPr>
              <a:t> WHERE </a:t>
            </a:r>
            <a:r>
              <a:rPr lang="tr-TR" sz="2400" dirty="0" err="1">
                <a:solidFill>
                  <a:srgbClr val="741B47"/>
                </a:solidFill>
                <a:latin typeface="Raleway Medium"/>
                <a:ea typeface="Raleway Medium"/>
                <a:cs typeface="Raleway Medium"/>
                <a:sym typeface="Raleway Medium"/>
              </a:rPr>
              <a:t>Clause</a:t>
            </a:r>
            <a:endParaRPr sz="1800" dirty="0">
              <a:latin typeface="Raleway"/>
              <a:ea typeface="Raleway"/>
              <a:cs typeface="Raleway"/>
              <a:sym typeface="Raleway"/>
            </a:endParaRPr>
          </a:p>
        </p:txBody>
      </p:sp>
      <p:sp>
        <p:nvSpPr>
          <p:cNvPr id="4" name="Google Shape;651;p87">
            <a:extLst>
              <a:ext uri="{FF2B5EF4-FFF2-40B4-BE49-F238E27FC236}">
                <a16:creationId xmlns:a16="http://schemas.microsoft.com/office/drawing/2014/main" id="{478AF460-24C2-8FFD-8F7A-F44F40E19266}"/>
              </a:ext>
            </a:extLst>
          </p:cNvPr>
          <p:cNvSpPr/>
          <p:nvPr/>
        </p:nvSpPr>
        <p:spPr>
          <a:xfrm>
            <a:off x="3625843" y="2106892"/>
            <a:ext cx="377100" cy="630600"/>
          </a:xfrm>
          <a:prstGeom prst="downArrow">
            <a:avLst>
              <a:gd name="adj1" fmla="val 50000"/>
              <a:gd name="adj2" fmla="val 50000"/>
            </a:avLst>
          </a:prstGeom>
          <a:solidFill>
            <a:schemeClr val="accent1"/>
          </a:solidFill>
          <a:ln w="25400" cap="flat" cmpd="sng">
            <a:solidFill>
              <a:srgbClr val="0084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652;p87">
            <a:extLst>
              <a:ext uri="{FF2B5EF4-FFF2-40B4-BE49-F238E27FC236}">
                <a16:creationId xmlns:a16="http://schemas.microsoft.com/office/drawing/2014/main" id="{0DC26C2A-9A58-146B-0067-9C9D15315056}"/>
              </a:ext>
            </a:extLst>
          </p:cNvPr>
          <p:cNvSpPr txBox="1"/>
          <p:nvPr/>
        </p:nvSpPr>
        <p:spPr>
          <a:xfrm>
            <a:off x="3920550" y="2172022"/>
            <a:ext cx="1302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Beautifying</a:t>
            </a:r>
            <a:endParaRPr/>
          </a:p>
        </p:txBody>
      </p:sp>
      <p:sp>
        <p:nvSpPr>
          <p:cNvPr id="9" name="Google Shape;200;p32">
            <a:extLst>
              <a:ext uri="{FF2B5EF4-FFF2-40B4-BE49-F238E27FC236}">
                <a16:creationId xmlns:a16="http://schemas.microsoft.com/office/drawing/2014/main" id="{1C6CBEEC-B81D-B7CA-B3D4-1175AE94F6CA}"/>
              </a:ext>
            </a:extLst>
          </p:cNvPr>
          <p:cNvSpPr txBox="1"/>
          <p:nvPr/>
        </p:nvSpPr>
        <p:spPr>
          <a:xfrm>
            <a:off x="188546" y="2877937"/>
            <a:ext cx="8955454" cy="1353920"/>
          </a:xfrm>
          <a:prstGeom prst="rect">
            <a:avLst/>
          </a:prstGeom>
          <a:noFill/>
          <a:ln>
            <a:noFill/>
          </a:ln>
        </p:spPr>
        <p:txBody>
          <a:bodyPr spcFirstLastPara="1" wrap="square" lIns="91425" tIns="91425" rIns="91425" bIns="91425" anchor="t" anchorCtr="0">
            <a:noAutofit/>
          </a:bodyPr>
          <a:lstStyle/>
          <a:p>
            <a:r>
              <a:rPr lang="tr-TR" sz="2000" b="1" i="0" dirty="0">
                <a:solidFill>
                  <a:srgbClr val="202122"/>
                </a:solidFill>
                <a:effectLst/>
                <a:latin typeface="Arial" panose="020B0604020202020204" pitchFamily="34" charset="0"/>
              </a:rPr>
              <a:t>SELECT</a:t>
            </a:r>
            <a:r>
              <a:rPr lang="tr-TR" sz="2000" i="0" dirty="0">
                <a:solidFill>
                  <a:srgbClr val="202122"/>
                </a:solidFill>
                <a:effectLst/>
                <a:latin typeface="Arial" panose="020B0604020202020204" pitchFamily="34" charset="0"/>
              </a:rPr>
              <a:t> </a:t>
            </a:r>
            <a:r>
              <a:rPr lang="tr-TR" sz="2000" i="0" dirty="0" err="1">
                <a:solidFill>
                  <a:srgbClr val="202122"/>
                </a:solidFill>
                <a:effectLst/>
                <a:latin typeface="Arial" panose="020B0604020202020204" pitchFamily="34" charset="0"/>
              </a:rPr>
              <a:t>column_name</a:t>
            </a:r>
            <a:r>
              <a:rPr lang="tr-TR" sz="2000" i="0" dirty="0">
                <a:solidFill>
                  <a:srgbClr val="202122"/>
                </a:solidFill>
                <a:effectLst/>
                <a:latin typeface="Arial" panose="020B0604020202020204" pitchFamily="34" charset="0"/>
              </a:rPr>
              <a:t>(s)</a:t>
            </a:r>
            <a:r>
              <a:rPr lang="tr-TR" sz="2000" dirty="0">
                <a:solidFill>
                  <a:srgbClr val="202122"/>
                </a:solidFill>
                <a:latin typeface="Arial" panose="020B0604020202020204" pitchFamily="34" charset="0"/>
              </a:rPr>
              <a:t> </a:t>
            </a:r>
          </a:p>
          <a:p>
            <a:r>
              <a:rPr lang="tr-TR" sz="2000" b="1" dirty="0">
                <a:solidFill>
                  <a:srgbClr val="202122"/>
                </a:solidFill>
                <a:latin typeface="Arial" panose="020B0604020202020204" pitchFamily="34" charset="0"/>
              </a:rPr>
              <a:t>FROM</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 </a:t>
            </a:r>
          </a:p>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condition</a:t>
            </a:r>
            <a:r>
              <a:rPr lang="tr-TR" sz="2000" dirty="0">
                <a:solidFill>
                  <a:srgbClr val="202122"/>
                </a:solidFill>
                <a:latin typeface="Arial" panose="020B0604020202020204" pitchFamily="34" charset="0"/>
              </a:rPr>
              <a:t>(s) </a:t>
            </a:r>
          </a:p>
          <a:p>
            <a:r>
              <a:rPr lang="tr-TR" sz="2000" b="1" dirty="0">
                <a:solidFill>
                  <a:srgbClr val="202122"/>
                </a:solidFill>
                <a:latin typeface="Arial" panose="020B0604020202020204" pitchFamily="34" charset="0"/>
              </a:rPr>
              <a:t>ORDER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BY</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(s) </a:t>
            </a:r>
            <a:r>
              <a:rPr lang="tr-TR" sz="2000" b="1" dirty="0">
                <a:solidFill>
                  <a:srgbClr val="202122"/>
                </a:solidFill>
                <a:latin typeface="Arial" panose="020B0604020202020204" pitchFamily="34" charset="0"/>
              </a:rPr>
              <a:t>ASC | DESC;</a:t>
            </a:r>
            <a:endParaRPr sz="1600" b="1" dirty="0">
              <a:latin typeface="Raleway"/>
              <a:ea typeface="Raleway"/>
              <a:cs typeface="Raleway"/>
              <a:sym typeface="Raleway"/>
            </a:endParaRPr>
          </a:p>
        </p:txBody>
      </p:sp>
    </p:spTree>
    <p:extLst>
      <p:ext uri="{BB962C8B-B14F-4D97-AF65-F5344CB8AC3E}">
        <p14:creationId xmlns:p14="http://schemas.microsoft.com/office/powerpoint/2010/main" val="4254877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sp>
        <p:nvSpPr>
          <p:cNvPr id="638" name="Google Shape;638;p86"/>
          <p:cNvSpPr txBox="1">
            <a:spLocks noGrp="1"/>
          </p:cNvSpPr>
          <p:nvPr>
            <p:ph type="title"/>
          </p:nvPr>
        </p:nvSpPr>
        <p:spPr>
          <a:xfrm>
            <a:off x="431799" y="173800"/>
            <a:ext cx="6950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6" name="Google Shape;200;p32">
            <a:extLst>
              <a:ext uri="{FF2B5EF4-FFF2-40B4-BE49-F238E27FC236}">
                <a16:creationId xmlns:a16="http://schemas.microsoft.com/office/drawing/2014/main" id="{0F202F1F-DFBD-4B9D-5782-099F8102A568}"/>
              </a:ext>
            </a:extLst>
          </p:cNvPr>
          <p:cNvSpPr txBox="1"/>
          <p:nvPr/>
        </p:nvSpPr>
        <p:spPr>
          <a:xfrm>
            <a:off x="5318116" y="1217830"/>
            <a:ext cx="3787809" cy="1913908"/>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 </a:t>
            </a:r>
            <a:r>
              <a:rPr lang="tr-TR" sz="2400" i="0" dirty="0">
                <a:solidFill>
                  <a:srgbClr val="202122"/>
                </a:solidFill>
                <a:effectLst/>
                <a:latin typeface="Arial" panose="020B0604020202020204" pitchFamily="34" charset="0"/>
              </a:rPr>
              <a:t>*</a:t>
            </a:r>
            <a:endParaRPr lang="en-US" sz="2400" i="0" dirty="0">
              <a:solidFill>
                <a:srgbClr val="202122"/>
              </a:solidFill>
              <a:effectLst/>
              <a:latin typeface="Arial" panose="020B0604020202020204" pitchFamily="34" charset="0"/>
            </a:endParaRPr>
          </a:p>
          <a:p>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endParaRPr lang="en-US" sz="2400" i="0" dirty="0">
              <a:solidFill>
                <a:srgbClr val="202122"/>
              </a:solidFill>
              <a:effectLst/>
              <a:latin typeface="Arial" panose="020B0604020202020204" pitchFamily="34" charset="0"/>
            </a:endParaRPr>
          </a:p>
          <a:p>
            <a:r>
              <a:rPr lang="tr-TR" sz="2400" b="1" i="0" dirty="0">
                <a:solidFill>
                  <a:srgbClr val="202122"/>
                </a:solidFill>
                <a:effectLst/>
                <a:latin typeface="Arial" panose="020B0604020202020204" pitchFamily="34" charset="0"/>
              </a:rPr>
              <a:t>WHERE </a:t>
            </a:r>
            <a:r>
              <a:rPr lang="tr-TR" sz="2400" i="0" dirty="0" err="1">
                <a:solidFill>
                  <a:srgbClr val="202122"/>
                </a:solidFill>
                <a:effectLst/>
                <a:latin typeface="Arial" panose="020B0604020202020204" pitchFamily="34" charset="0"/>
              </a:rPr>
              <a:t>salary</a:t>
            </a:r>
            <a:r>
              <a:rPr lang="tr-TR" sz="2400" i="0" dirty="0">
                <a:solidFill>
                  <a:srgbClr val="202122"/>
                </a:solidFill>
                <a:effectLst/>
                <a:latin typeface="Arial" panose="020B0604020202020204" pitchFamily="34" charset="0"/>
              </a:rPr>
              <a:t>&gt;3000</a:t>
            </a:r>
          </a:p>
          <a:p>
            <a:r>
              <a:rPr lang="en-US" sz="2400" b="1" i="0" dirty="0">
                <a:solidFill>
                  <a:srgbClr val="202122"/>
                </a:solidFill>
                <a:effectLst/>
                <a:latin typeface="Arial" panose="020B0604020202020204" pitchFamily="34" charset="0"/>
              </a:rPr>
              <a:t>ORDER BY</a:t>
            </a:r>
            <a:r>
              <a:rPr lang="tr-TR" sz="2400" b="1"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empname</a:t>
            </a:r>
            <a:r>
              <a:rPr lang="en-US" sz="2400" i="0" dirty="0">
                <a:solidFill>
                  <a:srgbClr val="202122"/>
                </a:solidFill>
                <a:effectLst/>
                <a:latin typeface="Arial" panose="020B0604020202020204" pitchFamily="34" charset="0"/>
              </a:rPr>
              <a:t> </a:t>
            </a:r>
            <a:endParaRPr lang="tr-TR" sz="2400" i="0" dirty="0">
              <a:solidFill>
                <a:srgbClr val="202122"/>
              </a:solidFill>
              <a:effectLst/>
              <a:latin typeface="Arial" panose="020B0604020202020204" pitchFamily="34" charset="0"/>
            </a:endParaRPr>
          </a:p>
          <a:p>
            <a:r>
              <a:rPr lang="tr-TR" sz="2400" dirty="0">
                <a:solidFill>
                  <a:srgbClr val="202122"/>
                </a:solidFill>
                <a:latin typeface="Arial" panose="020B0604020202020204" pitchFamily="34" charset="0"/>
              </a:rPr>
              <a:t>                   </a:t>
            </a:r>
            <a:r>
              <a:rPr lang="en-US" sz="2400" i="0" dirty="0">
                <a:solidFill>
                  <a:srgbClr val="202122"/>
                </a:solidFill>
                <a:effectLst/>
                <a:latin typeface="Arial" panose="020B0604020202020204" pitchFamily="34" charset="0"/>
              </a:rPr>
              <a:t>DESC;</a:t>
            </a:r>
            <a:endParaRPr sz="1800" dirty="0">
              <a:latin typeface="Raleway"/>
              <a:ea typeface="Raleway"/>
              <a:cs typeface="Raleway"/>
              <a:sym typeface="Raleway"/>
            </a:endParaRPr>
          </a:p>
        </p:txBody>
      </p:sp>
      <p:sp>
        <p:nvSpPr>
          <p:cNvPr id="7" name="Google Shape;200;p32">
            <a:extLst>
              <a:ext uri="{FF2B5EF4-FFF2-40B4-BE49-F238E27FC236}">
                <a16:creationId xmlns:a16="http://schemas.microsoft.com/office/drawing/2014/main" id="{2044E22F-3054-A699-1D19-194562942E3B}"/>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en-US" sz="2400" dirty="0">
                <a:solidFill>
                  <a:srgbClr val="741B47"/>
                </a:solidFill>
                <a:latin typeface="Raleway Medium"/>
                <a:ea typeface="Raleway Medium"/>
                <a:cs typeface="Raleway Medium"/>
                <a:sym typeface="Raleway Medium"/>
              </a:rPr>
              <a:t>Order By Clause With WHERE Clause</a:t>
            </a:r>
            <a:endParaRPr lang="en-US" sz="1800" dirty="0">
              <a:latin typeface="Raleway"/>
              <a:ea typeface="Raleway"/>
              <a:cs typeface="Raleway"/>
              <a:sym typeface="Raleway"/>
            </a:endParaRPr>
          </a:p>
        </p:txBody>
      </p:sp>
      <p:pic>
        <p:nvPicPr>
          <p:cNvPr id="8" name="Resim 7">
            <a:extLst>
              <a:ext uri="{FF2B5EF4-FFF2-40B4-BE49-F238E27FC236}">
                <a16:creationId xmlns:a16="http://schemas.microsoft.com/office/drawing/2014/main" id="{67C8787F-A685-259E-111A-6CCD32FD1789}"/>
              </a:ext>
            </a:extLst>
          </p:cNvPr>
          <p:cNvPicPr>
            <a:picLocks noChangeAspect="1"/>
          </p:cNvPicPr>
          <p:nvPr/>
        </p:nvPicPr>
        <p:blipFill>
          <a:blip r:embed="rId3"/>
          <a:stretch>
            <a:fillRect/>
          </a:stretch>
        </p:blipFill>
        <p:spPr>
          <a:xfrm>
            <a:off x="731159" y="3451736"/>
            <a:ext cx="7917866" cy="1333616"/>
          </a:xfrm>
          <a:prstGeom prst="rect">
            <a:avLst/>
          </a:prstGeom>
        </p:spPr>
      </p:pic>
      <p:pic>
        <p:nvPicPr>
          <p:cNvPr id="13" name="Resim 12">
            <a:extLst>
              <a:ext uri="{FF2B5EF4-FFF2-40B4-BE49-F238E27FC236}">
                <a16:creationId xmlns:a16="http://schemas.microsoft.com/office/drawing/2014/main" id="{4E6ABE68-F7F8-EEA9-86EA-6450DA22072A}"/>
              </a:ext>
            </a:extLst>
          </p:cNvPr>
          <p:cNvPicPr>
            <a:picLocks noChangeAspect="1"/>
          </p:cNvPicPr>
          <p:nvPr/>
        </p:nvPicPr>
        <p:blipFill>
          <a:blip r:embed="rId4"/>
          <a:stretch>
            <a:fillRect/>
          </a:stretch>
        </p:blipFill>
        <p:spPr>
          <a:xfrm>
            <a:off x="53862" y="1079557"/>
            <a:ext cx="5056624" cy="2308143"/>
          </a:xfrm>
          <a:prstGeom prst="rect">
            <a:avLst/>
          </a:prstGeom>
        </p:spPr>
      </p:pic>
    </p:spTree>
    <p:extLst>
      <p:ext uri="{BB962C8B-B14F-4D97-AF65-F5344CB8AC3E}">
        <p14:creationId xmlns:p14="http://schemas.microsoft.com/office/powerpoint/2010/main" val="1767254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0"/>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dirty="0">
                <a:solidFill>
                  <a:srgbClr val="741B47"/>
                </a:solidFill>
                <a:latin typeface="Raleway Medium"/>
                <a:ea typeface="Raleway Medium"/>
                <a:cs typeface="Raleway Medium"/>
                <a:sym typeface="Raleway Medium"/>
              </a:rPr>
              <a:t>AND, OR &amp; NOT </a:t>
            </a:r>
            <a:r>
              <a:rPr lang="tr-TR" dirty="0" err="1">
                <a:solidFill>
                  <a:srgbClr val="741B47"/>
                </a:solidFill>
                <a:latin typeface="Raleway Medium"/>
                <a:ea typeface="Raleway Medium"/>
                <a:cs typeface="Raleway Medium"/>
                <a:sym typeface="Raleway Medium"/>
              </a:rPr>
              <a:t>Operators</a:t>
            </a:r>
            <a:endParaRPr dirty="0">
              <a:solidFill>
                <a:srgbClr val="741B47"/>
              </a:solidFill>
              <a:latin typeface="Raleway Medium"/>
              <a:ea typeface="Raleway Medium"/>
              <a:cs typeface="Raleway Medium"/>
              <a:sym typeface="Raleway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688" name="Google Shape;688;p92"/>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689" name="Google Shape;689;p92"/>
          <p:cNvSpPr/>
          <p:nvPr/>
        </p:nvSpPr>
        <p:spPr>
          <a:xfrm flipH="1">
            <a:off x="350776" y="1878953"/>
            <a:ext cx="5027400" cy="156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dirty="0" err="1">
                <a:solidFill>
                  <a:schemeClr val="dk1"/>
                </a:solidFill>
                <a:latin typeface="Raleway Medium"/>
                <a:ea typeface="Raleway Medium"/>
                <a:cs typeface="Raleway Medium"/>
                <a:sym typeface="Raleway Medium"/>
              </a:rPr>
              <a:t>In</a:t>
            </a:r>
            <a:r>
              <a:rPr lang="tr-TR" sz="2400" b="0" i="0" u="none" strike="noStrike" cap="none" dirty="0">
                <a:solidFill>
                  <a:schemeClr val="dk1"/>
                </a:solidFill>
                <a:latin typeface="Raleway Medium"/>
                <a:ea typeface="Raleway Medium"/>
                <a:cs typeface="Raleway Medium"/>
                <a:sym typeface="Raleway Medium"/>
              </a:rPr>
              <a:t> SQL, </a:t>
            </a:r>
            <a:r>
              <a:rPr lang="tr-TR" sz="2400" b="1" i="0" u="none" strike="noStrike" cap="none" dirty="0">
                <a:solidFill>
                  <a:schemeClr val="dk1"/>
                </a:solidFill>
                <a:latin typeface="Raleway Medium"/>
                <a:ea typeface="Raleway Medium"/>
                <a:cs typeface="Raleway Medium"/>
                <a:sym typeface="Raleway Medium"/>
              </a:rPr>
              <a:t>AND, OR &amp; NOT</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keywords</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are</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called</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logical</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operators</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Their</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purposes</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are</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filtering</a:t>
            </a:r>
            <a:r>
              <a:rPr lang="tr-TR" sz="2400" b="0" i="0" u="none" strike="noStrike" cap="none" dirty="0">
                <a:solidFill>
                  <a:schemeClr val="dk1"/>
                </a:solidFill>
                <a:latin typeface="Raleway Medium"/>
                <a:ea typeface="Raleway Medium"/>
                <a:cs typeface="Raleway Medium"/>
                <a:sym typeface="Raleway Medium"/>
              </a:rPr>
              <a:t> </a:t>
            </a:r>
            <a:r>
              <a:rPr lang="tr-TR" sz="2400" b="0" i="0" u="none" strike="noStrike" cap="none" dirty="0" err="1">
                <a:solidFill>
                  <a:schemeClr val="dk1"/>
                </a:solidFill>
                <a:latin typeface="Raleway Medium"/>
                <a:ea typeface="Raleway Medium"/>
                <a:cs typeface="Raleway Medium"/>
                <a:sym typeface="Raleway Medium"/>
              </a:rPr>
              <a:t>the</a:t>
            </a:r>
            <a:r>
              <a:rPr lang="tr-TR" sz="2400" b="0" i="0" u="none" strike="noStrike" cap="none" dirty="0">
                <a:solidFill>
                  <a:schemeClr val="dk1"/>
                </a:solidFill>
                <a:latin typeface="Raleway Medium"/>
                <a:ea typeface="Raleway Medium"/>
                <a:cs typeface="Raleway Medium"/>
                <a:sym typeface="Raleway Medium"/>
              </a:rPr>
              <a:t> data </a:t>
            </a:r>
            <a:r>
              <a:rPr lang="tr-TR" sz="2400" b="0" i="0" u="none" strike="noStrike" cap="none" dirty="0" err="1">
                <a:solidFill>
                  <a:schemeClr val="dk1"/>
                </a:solidFill>
                <a:latin typeface="Raleway Medium"/>
                <a:ea typeface="Raleway Medium"/>
                <a:cs typeface="Raleway Medium"/>
                <a:sym typeface="Raleway Medium"/>
              </a:rPr>
              <a:t>based</a:t>
            </a:r>
            <a:r>
              <a:rPr lang="tr-TR" sz="2400" b="0" i="0" u="none" strike="noStrike" cap="none" dirty="0">
                <a:solidFill>
                  <a:schemeClr val="dk1"/>
                </a:solidFill>
                <a:latin typeface="Raleway Medium"/>
                <a:ea typeface="Raleway Medium"/>
                <a:cs typeface="Raleway Medium"/>
                <a:sym typeface="Raleway Medium"/>
              </a:rPr>
              <a:t> on </a:t>
            </a:r>
            <a:r>
              <a:rPr lang="tr-TR" sz="2400" b="0" i="0" u="none" strike="noStrike" cap="none" dirty="0" err="1">
                <a:solidFill>
                  <a:schemeClr val="dk1"/>
                </a:solidFill>
                <a:latin typeface="Raleway Medium"/>
                <a:ea typeface="Raleway Medium"/>
                <a:cs typeface="Raleway Medium"/>
                <a:sym typeface="Raleway Medium"/>
              </a:rPr>
              <a:t>conditions</a:t>
            </a:r>
            <a:r>
              <a:rPr lang="tr-TR" sz="2400" b="0" i="0" u="none" strike="noStrike" cap="none" dirty="0">
                <a:solidFill>
                  <a:schemeClr val="dk1"/>
                </a:solidFill>
                <a:latin typeface="Raleway Medium"/>
                <a:ea typeface="Raleway Medium"/>
                <a:cs typeface="Raleway Medium"/>
                <a:sym typeface="Raleway Medium"/>
              </a:rPr>
              <a:t>.</a:t>
            </a:r>
            <a:endParaRPr sz="2400" b="0" i="0" u="none" strike="noStrike" cap="none" dirty="0">
              <a:solidFill>
                <a:schemeClr val="dk1"/>
              </a:solidFill>
              <a:latin typeface="Raleway Medium"/>
              <a:ea typeface="Raleway Medium"/>
              <a:cs typeface="Raleway Medium"/>
              <a:sym typeface="Raleway Medium"/>
            </a:endParaRPr>
          </a:p>
        </p:txBody>
      </p:sp>
      <p:pic>
        <p:nvPicPr>
          <p:cNvPr id="690" name="Google Shape;690;p92" descr="A close up of a sign&#10;&#10;Description automatically generated"/>
          <p:cNvPicPr preferRelativeResize="0"/>
          <p:nvPr/>
        </p:nvPicPr>
        <p:blipFill rotWithShape="1">
          <a:blip r:embed="rId3">
            <a:alphaModFix/>
          </a:blip>
          <a:srcRect/>
          <a:stretch/>
        </p:blipFill>
        <p:spPr>
          <a:xfrm>
            <a:off x="5406389" y="391437"/>
            <a:ext cx="3054545" cy="4360626"/>
          </a:xfrm>
          <a:prstGeom prst="rect">
            <a:avLst/>
          </a:prstGeom>
          <a:noFill/>
          <a:ln>
            <a:noFill/>
          </a:ln>
        </p:spPr>
      </p:pic>
      <p:sp>
        <p:nvSpPr>
          <p:cNvPr id="2" name="Google Shape;200;p32">
            <a:extLst>
              <a:ext uri="{FF2B5EF4-FFF2-40B4-BE49-F238E27FC236}">
                <a16:creationId xmlns:a16="http://schemas.microsoft.com/office/drawing/2014/main" id="{D54DABF3-BB4B-A731-6975-955D1604C76F}"/>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AND, OR &amp; NOT </a:t>
            </a:r>
            <a:r>
              <a:rPr lang="tr-TR" sz="2400" dirty="0" err="1">
                <a:solidFill>
                  <a:srgbClr val="741B47"/>
                </a:solidFill>
                <a:latin typeface="Raleway Medium"/>
                <a:sym typeface="Raleway Medium"/>
              </a:rPr>
              <a:t>Operators</a:t>
            </a:r>
            <a:endParaRPr lang="en-US" sz="2400" dirty="0">
              <a:solidFill>
                <a:srgbClr val="741B47"/>
              </a:solidFill>
              <a:latin typeface="Raleway Medium"/>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36</a:t>
            </a:fld>
            <a:endParaRPr/>
          </a:p>
        </p:txBody>
      </p:sp>
      <p:sp>
        <p:nvSpPr>
          <p:cNvPr id="696" name="Google Shape;696;p93"/>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697" name="Google Shape;697;p93"/>
          <p:cNvSpPr/>
          <p:nvPr/>
        </p:nvSpPr>
        <p:spPr>
          <a:xfrm flipH="1">
            <a:off x="460038" y="1168118"/>
            <a:ext cx="8028900" cy="15696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AND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operator</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with</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and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combines</a:t>
            </a:r>
            <a:r>
              <a:rPr lang="tr-TR" sz="2400" b="0" i="0" u="none" strike="noStrike" cap="none" dirty="0">
                <a:solidFill>
                  <a:srgbClr val="373A3C"/>
                </a:solidFill>
                <a:latin typeface="Raleway Medium"/>
                <a:ea typeface="Raleway Medium"/>
                <a:cs typeface="Raleway Medium"/>
                <a:sym typeface="Raleway Medium"/>
              </a:rPr>
              <a:t> multiple </a:t>
            </a:r>
            <a:r>
              <a:rPr lang="tr-TR" sz="2400" b="0" i="0" u="none" strike="noStrike" cap="none" dirty="0" err="1">
                <a:solidFill>
                  <a:srgbClr val="373A3C"/>
                </a:solidFill>
                <a:latin typeface="Raleway Medium"/>
                <a:ea typeface="Raleway Medium"/>
                <a:cs typeface="Raleway Medium"/>
                <a:sym typeface="Raleway Medium"/>
              </a:rPr>
              <a:t>expressions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It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returns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only</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those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records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both</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conditions</a:t>
            </a:r>
            <a:r>
              <a:rPr lang="tr-TR" sz="2400" b="0" i="0" u="none" strike="noStrike" cap="none" dirty="0">
                <a:solidFill>
                  <a:srgbClr val="373A3C"/>
                </a:solidFill>
                <a:latin typeface="Raleway Medium"/>
                <a:ea typeface="Raleway Medium"/>
                <a:cs typeface="Raleway Medium"/>
                <a:sym typeface="Raleway Medium"/>
              </a:rPr>
              <a:t> (in </a:t>
            </a:r>
            <a:r>
              <a:rPr lang="tr-TR" sz="2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evaluate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True</a:t>
            </a:r>
            <a:r>
              <a:rPr lang="tr-TR" sz="2400" b="0" i="0" u="none" strike="noStrike" cap="none" dirty="0">
                <a:solidFill>
                  <a:srgbClr val="373A3C"/>
                </a:solidFill>
                <a:latin typeface="Raleway Medium"/>
                <a:ea typeface="Raleway Medium"/>
                <a:cs typeface="Raleway Medium"/>
                <a:sym typeface="Raleway Medium"/>
              </a:rPr>
              <a:t>.</a:t>
            </a:r>
            <a:r>
              <a:rPr lang="tr-TR" sz="2400" b="0" i="0" u="none" strike="noStrike" cap="none" dirty="0">
                <a:solidFill>
                  <a:schemeClr val="dk1"/>
                </a:solidFill>
                <a:latin typeface="Raleway Medium"/>
                <a:ea typeface="Raleway Medium"/>
                <a:cs typeface="Raleway Medium"/>
                <a:sym typeface="Raleway Medium"/>
              </a:rPr>
              <a:t> </a:t>
            </a:r>
            <a:endParaRPr dirty="0"/>
          </a:p>
        </p:txBody>
      </p:sp>
      <p:sp>
        <p:nvSpPr>
          <p:cNvPr id="699" name="Google Shape;699;p93"/>
          <p:cNvSpPr txBox="1"/>
          <p:nvPr/>
        </p:nvSpPr>
        <p:spPr>
          <a:xfrm>
            <a:off x="3681684" y="2737718"/>
            <a:ext cx="135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2400" b="1" i="0" u="none" strike="noStrike" cap="none" dirty="0" err="1">
                <a:solidFill>
                  <a:srgbClr val="000000"/>
                </a:solidFill>
                <a:latin typeface="Raleway Medium"/>
                <a:ea typeface="Raleway Medium"/>
                <a:cs typeface="Raleway Medium"/>
                <a:sym typeface="Raleway Medium"/>
              </a:rPr>
              <a:t>Syntax</a:t>
            </a:r>
            <a:endParaRPr sz="2400" b="1" i="0" u="none" strike="noStrike" cap="none" dirty="0">
              <a:solidFill>
                <a:srgbClr val="000000"/>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965EDCD3-8B4B-A1A5-CB43-8E8842CD203B}"/>
              </a:ext>
            </a:extLst>
          </p:cNvPr>
          <p:cNvSpPr txBox="1"/>
          <p:nvPr/>
        </p:nvSpPr>
        <p:spPr>
          <a:xfrm>
            <a:off x="1369608" y="3365447"/>
            <a:ext cx="6404784" cy="697267"/>
          </a:xfrm>
          <a:prstGeom prst="rect">
            <a:avLst/>
          </a:prstGeom>
          <a:noFill/>
          <a:ln>
            <a:noFill/>
          </a:ln>
        </p:spPr>
        <p:txBody>
          <a:bodyPr spcFirstLastPara="1" wrap="square" lIns="91425" tIns="91425" rIns="91425" bIns="91425" anchor="t" anchorCtr="0">
            <a:noAutofit/>
          </a:bodyPr>
          <a:lstStyle/>
          <a:p>
            <a:r>
              <a:rPr lang="tr-TR" sz="2400" b="1" i="0" dirty="0">
                <a:solidFill>
                  <a:srgbClr val="202122"/>
                </a:solidFill>
                <a:effectLst/>
                <a:latin typeface="Arial" panose="020B0604020202020204" pitchFamily="34" charset="0"/>
              </a:rPr>
              <a:t>WHERE </a:t>
            </a:r>
            <a:r>
              <a:rPr lang="tr-TR" sz="2400" i="0" dirty="0" err="1">
                <a:solidFill>
                  <a:srgbClr val="202122"/>
                </a:solidFill>
                <a:effectLst/>
                <a:latin typeface="Arial" panose="020B0604020202020204" pitchFamily="34" charset="0"/>
              </a:rPr>
              <a:t>left_condition</a:t>
            </a:r>
            <a:r>
              <a:rPr lang="tr-TR" sz="2400" i="0" dirty="0">
                <a:solidFill>
                  <a:srgbClr val="202122"/>
                </a:solidFill>
                <a:effectLst/>
                <a:latin typeface="Arial" panose="020B0604020202020204" pitchFamily="34" charset="0"/>
              </a:rPr>
              <a:t> </a:t>
            </a:r>
            <a:r>
              <a:rPr lang="tr-TR" sz="2400" b="1" i="0" dirty="0">
                <a:solidFill>
                  <a:srgbClr val="202122"/>
                </a:solidFill>
                <a:effectLst/>
                <a:latin typeface="Arial" panose="020B0604020202020204" pitchFamily="34" charset="0"/>
              </a:rPr>
              <a:t>AND</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right</a:t>
            </a:r>
            <a:r>
              <a:rPr lang="tr-TR" sz="2400" dirty="0" err="1">
                <a:solidFill>
                  <a:srgbClr val="202122"/>
                </a:solidFill>
                <a:latin typeface="Arial" panose="020B0604020202020204" pitchFamily="34" charset="0"/>
              </a:rPr>
              <a:t>_condition</a:t>
            </a:r>
            <a:endParaRPr lang="tr-TR" sz="2400" i="0" dirty="0">
              <a:solidFill>
                <a:srgbClr val="202122"/>
              </a:solidFill>
              <a:effectLst/>
              <a:latin typeface="Arial" panose="020B0604020202020204" pitchFamily="34" charset="0"/>
            </a:endParaRPr>
          </a:p>
        </p:txBody>
      </p:sp>
      <p:sp>
        <p:nvSpPr>
          <p:cNvPr id="5" name="Google Shape;200;p32">
            <a:extLst>
              <a:ext uri="{FF2B5EF4-FFF2-40B4-BE49-F238E27FC236}">
                <a16:creationId xmlns:a16="http://schemas.microsoft.com/office/drawing/2014/main" id="{A3180144-60EF-B689-6D41-334550767643}"/>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AND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37</a:t>
            </a:fld>
            <a:endParaRPr/>
          </a:p>
        </p:txBody>
      </p:sp>
      <p:sp>
        <p:nvSpPr>
          <p:cNvPr id="696" name="Google Shape;696;p93"/>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965EDCD3-8B4B-A1A5-CB43-8E8842CD203B}"/>
              </a:ext>
            </a:extLst>
          </p:cNvPr>
          <p:cNvSpPr txBox="1"/>
          <p:nvPr/>
        </p:nvSpPr>
        <p:spPr>
          <a:xfrm>
            <a:off x="378929" y="1317430"/>
            <a:ext cx="6404784" cy="1271303"/>
          </a:xfrm>
          <a:prstGeom prst="rect">
            <a:avLst/>
          </a:prstGeom>
          <a:noFill/>
          <a:ln>
            <a:noFill/>
          </a:ln>
        </p:spPr>
        <p:txBody>
          <a:bodyPr spcFirstLastPara="1" wrap="square" lIns="91425" tIns="91425" rIns="91425" bIns="91425" anchor="t" anchorCtr="0">
            <a:noAutofit/>
          </a:bodyPr>
          <a:lstStyle/>
          <a:p>
            <a:r>
              <a:rPr lang="tr-TR" sz="2400" b="1" dirty="0">
                <a:solidFill>
                  <a:srgbClr val="202122"/>
                </a:solidFill>
                <a:latin typeface="Arial" panose="020B0604020202020204" pitchFamily="34" charset="0"/>
              </a:rPr>
              <a:t>SELECT </a:t>
            </a:r>
            <a:r>
              <a:rPr lang="tr-TR" sz="2400" i="0" dirty="0">
                <a:solidFill>
                  <a:srgbClr val="202122"/>
                </a:solidFill>
                <a:effectLst/>
                <a:latin typeface="Arial" panose="020B0604020202020204" pitchFamily="34" charset="0"/>
              </a:rPr>
              <a:t>* </a:t>
            </a:r>
          </a:p>
          <a:p>
            <a:r>
              <a:rPr lang="tr-TR" sz="2400" b="1" i="0" dirty="0">
                <a:solidFill>
                  <a:srgbClr val="202122"/>
                </a:solidFill>
                <a:effectLst/>
                <a:latin typeface="Arial" panose="020B0604020202020204" pitchFamily="34" charset="0"/>
              </a:rPr>
              <a:t>FROM</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employees</a:t>
            </a:r>
            <a:endParaRPr lang="tr-TR" sz="2400" i="0" dirty="0">
              <a:solidFill>
                <a:srgbClr val="202122"/>
              </a:solidFill>
              <a:effectLst/>
              <a:latin typeface="Arial" panose="020B0604020202020204" pitchFamily="34" charset="0"/>
            </a:endParaRPr>
          </a:p>
          <a:p>
            <a:r>
              <a:rPr lang="tr-TR" sz="2400" b="1" dirty="0">
                <a:solidFill>
                  <a:srgbClr val="202122"/>
                </a:solidFill>
                <a:latin typeface="Arial" panose="020B0604020202020204" pitchFamily="34" charset="0"/>
              </a:rPr>
              <a:t>WHERE</a:t>
            </a:r>
            <a:r>
              <a:rPr lang="tr-TR" sz="2400" dirty="0">
                <a:solidFill>
                  <a:srgbClr val="202122"/>
                </a:solidFill>
                <a:latin typeface="Arial" panose="020B0604020202020204" pitchFamily="34" charset="0"/>
              </a:rPr>
              <a:t> </a:t>
            </a:r>
            <a:r>
              <a:rPr lang="tr-TR" sz="2400" dirty="0" err="1">
                <a:solidFill>
                  <a:srgbClr val="202122"/>
                </a:solidFill>
                <a:latin typeface="Arial" panose="020B0604020202020204" pitchFamily="34" charset="0"/>
              </a:rPr>
              <a:t>job</a:t>
            </a:r>
            <a:r>
              <a:rPr lang="tr-TR" sz="2400" dirty="0">
                <a:solidFill>
                  <a:srgbClr val="202122"/>
                </a:solidFill>
                <a:latin typeface="Arial" panose="020B0604020202020204" pitchFamily="34" charset="0"/>
              </a:rPr>
              <a:t>='</a:t>
            </a:r>
            <a:r>
              <a:rPr lang="tr-TR" sz="2400" dirty="0" err="1">
                <a:solidFill>
                  <a:srgbClr val="202122"/>
                </a:solidFill>
                <a:latin typeface="Arial" panose="020B0604020202020204" pitchFamily="34" charset="0"/>
              </a:rPr>
              <a:t>Mechanic</a:t>
            </a:r>
            <a:r>
              <a:rPr lang="tr-TR" sz="2400" dirty="0">
                <a:solidFill>
                  <a:srgbClr val="202122"/>
                </a:solidFill>
                <a:latin typeface="Arial" panose="020B0604020202020204" pitchFamily="34" charset="0"/>
              </a:rPr>
              <a:t>'</a:t>
            </a:r>
            <a:r>
              <a:rPr lang="tr-TR" sz="2400" i="0" dirty="0">
                <a:solidFill>
                  <a:srgbClr val="202122"/>
                </a:solidFill>
                <a:effectLst/>
                <a:latin typeface="Arial" panose="020B0604020202020204" pitchFamily="34" charset="0"/>
              </a:rPr>
              <a:t> </a:t>
            </a:r>
            <a:r>
              <a:rPr lang="tr-TR" sz="2400" b="1" i="0" dirty="0">
                <a:solidFill>
                  <a:srgbClr val="202122"/>
                </a:solidFill>
                <a:effectLst/>
                <a:latin typeface="Arial" panose="020B0604020202020204" pitchFamily="34" charset="0"/>
              </a:rPr>
              <a:t>OR</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gender</a:t>
            </a:r>
            <a:r>
              <a:rPr lang="tr-TR" sz="2400" i="0" dirty="0">
                <a:solidFill>
                  <a:srgbClr val="202122"/>
                </a:solidFill>
                <a:effectLst/>
                <a:latin typeface="Arial" panose="020B0604020202020204" pitchFamily="34" charset="0"/>
              </a:rPr>
              <a:t>='F';</a:t>
            </a:r>
          </a:p>
        </p:txBody>
      </p:sp>
      <p:sp>
        <p:nvSpPr>
          <p:cNvPr id="5" name="Google Shape;200;p32">
            <a:extLst>
              <a:ext uri="{FF2B5EF4-FFF2-40B4-BE49-F238E27FC236}">
                <a16:creationId xmlns:a16="http://schemas.microsoft.com/office/drawing/2014/main" id="{A3180144-60EF-B689-6D41-334550767643}"/>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AND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pic>
        <p:nvPicPr>
          <p:cNvPr id="4" name="Resim 3">
            <a:extLst>
              <a:ext uri="{FF2B5EF4-FFF2-40B4-BE49-F238E27FC236}">
                <a16:creationId xmlns:a16="http://schemas.microsoft.com/office/drawing/2014/main" id="{89213868-F521-0FE7-35FC-CF6D6044CE0F}"/>
              </a:ext>
            </a:extLst>
          </p:cNvPr>
          <p:cNvPicPr>
            <a:picLocks noChangeAspect="1"/>
          </p:cNvPicPr>
          <p:nvPr/>
        </p:nvPicPr>
        <p:blipFill>
          <a:blip r:embed="rId3"/>
          <a:stretch>
            <a:fillRect/>
          </a:stretch>
        </p:blipFill>
        <p:spPr>
          <a:xfrm>
            <a:off x="4577078" y="245994"/>
            <a:ext cx="3697508" cy="1707087"/>
          </a:xfrm>
          <a:prstGeom prst="rect">
            <a:avLst/>
          </a:prstGeom>
        </p:spPr>
      </p:pic>
      <p:pic>
        <p:nvPicPr>
          <p:cNvPr id="9" name="Resim 8">
            <a:extLst>
              <a:ext uri="{FF2B5EF4-FFF2-40B4-BE49-F238E27FC236}">
                <a16:creationId xmlns:a16="http://schemas.microsoft.com/office/drawing/2014/main" id="{15314CB4-7248-74E0-8999-FFE4A082E485}"/>
              </a:ext>
            </a:extLst>
          </p:cNvPr>
          <p:cNvPicPr>
            <a:picLocks noChangeAspect="1"/>
          </p:cNvPicPr>
          <p:nvPr/>
        </p:nvPicPr>
        <p:blipFill>
          <a:blip r:embed="rId4"/>
          <a:stretch>
            <a:fillRect/>
          </a:stretch>
        </p:blipFill>
        <p:spPr>
          <a:xfrm>
            <a:off x="401375" y="2548430"/>
            <a:ext cx="7963590" cy="2270957"/>
          </a:xfrm>
          <a:prstGeom prst="rect">
            <a:avLst/>
          </a:prstGeom>
        </p:spPr>
      </p:pic>
    </p:spTree>
    <p:extLst>
      <p:ext uri="{BB962C8B-B14F-4D97-AF65-F5344CB8AC3E}">
        <p14:creationId xmlns:p14="http://schemas.microsoft.com/office/powerpoint/2010/main" val="184953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38</a:t>
            </a:fld>
            <a:endParaRPr/>
          </a:p>
        </p:txBody>
      </p:sp>
      <p:sp>
        <p:nvSpPr>
          <p:cNvPr id="715" name="Google Shape;715;p95"/>
          <p:cNvSpPr txBox="1">
            <a:spLocks noGrp="1"/>
          </p:cNvSpPr>
          <p:nvPr>
            <p:ph type="title"/>
          </p:nvPr>
        </p:nvSpPr>
        <p:spPr>
          <a:xfrm>
            <a:off x="378929" y="230133"/>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716" name="Google Shape;716;p95"/>
          <p:cNvSpPr/>
          <p:nvPr/>
        </p:nvSpPr>
        <p:spPr>
          <a:xfrm flipH="1">
            <a:off x="462625" y="1315435"/>
            <a:ext cx="8186400" cy="15696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OR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operator</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with</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and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combines</a:t>
            </a:r>
            <a:r>
              <a:rPr lang="tr-TR" sz="2400" b="0" i="0" u="none" strike="noStrike" cap="none" dirty="0">
                <a:solidFill>
                  <a:srgbClr val="373A3C"/>
                </a:solidFill>
                <a:latin typeface="Raleway Medium"/>
                <a:ea typeface="Raleway Medium"/>
                <a:cs typeface="Raleway Medium"/>
                <a:sym typeface="Raleway Medium"/>
              </a:rPr>
              <a:t> multiple </a:t>
            </a:r>
            <a:r>
              <a:rPr lang="tr-TR" sz="2400" b="0" i="0" u="none" strike="noStrike" cap="none" dirty="0" err="1">
                <a:solidFill>
                  <a:srgbClr val="373A3C"/>
                </a:solidFill>
                <a:latin typeface="Raleway Medium"/>
                <a:ea typeface="Raleway Medium"/>
                <a:cs typeface="Raleway Medium"/>
                <a:sym typeface="Raleway Medium"/>
              </a:rPr>
              <a:t>expressions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It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displays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record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either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one</a:t>
            </a:r>
            <a:r>
              <a:rPr lang="tr-TR" sz="2400" b="0" i="0" u="none" strike="noStrike" cap="none" dirty="0">
                <a:solidFill>
                  <a:srgbClr val="373A3C"/>
                </a:solidFill>
                <a:latin typeface="Raleway Medium"/>
                <a:ea typeface="Raleway Medium"/>
                <a:cs typeface="Raleway Medium"/>
                <a:sym typeface="Raleway Medium"/>
              </a:rPr>
              <a:t> of </a:t>
            </a:r>
            <a:r>
              <a:rPr lang="tr-TR" sz="2400" b="0" i="0" u="none" strike="noStrike" cap="none" dirty="0" err="1">
                <a:solidFill>
                  <a:srgbClr val="373A3C"/>
                </a:solidFill>
                <a:latin typeface="Raleway Medium"/>
                <a:ea typeface="Raleway Medium"/>
                <a:cs typeface="Raleway Medium"/>
                <a:sym typeface="Raleway Medium"/>
              </a:rPr>
              <a:t>conditions</a:t>
            </a:r>
            <a:r>
              <a:rPr lang="tr-TR" sz="2400" b="0" i="0" u="none" strike="noStrike" cap="none" dirty="0">
                <a:solidFill>
                  <a:srgbClr val="373A3C"/>
                </a:solidFill>
                <a:latin typeface="Raleway Medium"/>
                <a:ea typeface="Raleway Medium"/>
                <a:cs typeface="Raleway Medium"/>
                <a:sym typeface="Raleway Medium"/>
              </a:rPr>
              <a:t> (in WHERE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evaluates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True</a:t>
            </a:r>
            <a:r>
              <a:rPr lang="tr-TR" sz="2400" b="0" i="0" u="none" strike="noStrike" cap="none" dirty="0">
                <a:solidFill>
                  <a:srgbClr val="373A3C"/>
                </a:solidFill>
                <a:latin typeface="Raleway Medium"/>
                <a:ea typeface="Raleway Medium"/>
                <a:cs typeface="Raleway Medium"/>
                <a:sym typeface="Raleway Medium"/>
              </a:rPr>
              <a:t>.</a:t>
            </a:r>
            <a:r>
              <a:rPr lang="tr-TR" sz="2400" b="0" i="0" u="none" strike="noStrike" cap="none" dirty="0">
                <a:solidFill>
                  <a:schemeClr val="dk1"/>
                </a:solidFill>
                <a:latin typeface="Raleway Medium"/>
                <a:ea typeface="Raleway Medium"/>
                <a:cs typeface="Raleway Medium"/>
                <a:sym typeface="Raleway Medium"/>
              </a:rPr>
              <a:t> </a:t>
            </a:r>
            <a:endParaRPr dirty="0"/>
          </a:p>
        </p:txBody>
      </p:sp>
      <p:sp>
        <p:nvSpPr>
          <p:cNvPr id="717" name="Google Shape;717;p95"/>
          <p:cNvSpPr txBox="1"/>
          <p:nvPr/>
        </p:nvSpPr>
        <p:spPr>
          <a:xfrm>
            <a:off x="3793178" y="3175515"/>
            <a:ext cx="135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2400" b="1" i="0" u="none" strike="noStrike" cap="none">
                <a:solidFill>
                  <a:srgbClr val="000000"/>
                </a:solidFill>
                <a:latin typeface="Raleway Medium"/>
                <a:ea typeface="Raleway Medium"/>
                <a:cs typeface="Raleway Medium"/>
                <a:sym typeface="Raleway Medium"/>
              </a:rPr>
              <a:t>Syntax</a:t>
            </a:r>
            <a:endParaRPr sz="2400" b="1" i="0" u="none" strike="noStrike" cap="none">
              <a:solidFill>
                <a:srgbClr val="000000"/>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56CE836B-2891-8D9D-B1A5-64E3FF4E635E}"/>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OR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3" name="Google Shape;200;p32">
            <a:extLst>
              <a:ext uri="{FF2B5EF4-FFF2-40B4-BE49-F238E27FC236}">
                <a16:creationId xmlns:a16="http://schemas.microsoft.com/office/drawing/2014/main" id="{3DC5F210-15D5-E1A3-606A-423A66F2F924}"/>
              </a:ext>
            </a:extLst>
          </p:cNvPr>
          <p:cNvSpPr txBox="1"/>
          <p:nvPr/>
        </p:nvSpPr>
        <p:spPr>
          <a:xfrm>
            <a:off x="1353433" y="3637215"/>
            <a:ext cx="6404784" cy="697267"/>
          </a:xfrm>
          <a:prstGeom prst="rect">
            <a:avLst/>
          </a:prstGeom>
          <a:noFill/>
          <a:ln>
            <a:noFill/>
          </a:ln>
        </p:spPr>
        <p:txBody>
          <a:bodyPr spcFirstLastPara="1" wrap="square" lIns="91425" tIns="91425" rIns="91425" bIns="91425" anchor="t" anchorCtr="0">
            <a:noAutofit/>
          </a:bodyPr>
          <a:lstStyle/>
          <a:p>
            <a:r>
              <a:rPr lang="tr-TR" sz="2400" b="1" i="0" dirty="0">
                <a:solidFill>
                  <a:srgbClr val="202122"/>
                </a:solidFill>
                <a:effectLst/>
                <a:latin typeface="Arial" panose="020B0604020202020204" pitchFamily="34" charset="0"/>
              </a:rPr>
              <a:t>WHERE </a:t>
            </a:r>
            <a:r>
              <a:rPr lang="tr-TR" sz="2400" i="0" dirty="0" err="1">
                <a:solidFill>
                  <a:srgbClr val="202122"/>
                </a:solidFill>
                <a:effectLst/>
                <a:latin typeface="Arial" panose="020B0604020202020204" pitchFamily="34" charset="0"/>
              </a:rPr>
              <a:t>left_condition</a:t>
            </a:r>
            <a:r>
              <a:rPr lang="tr-TR" sz="2400" i="0" dirty="0">
                <a:solidFill>
                  <a:srgbClr val="202122"/>
                </a:solidFill>
                <a:effectLst/>
                <a:latin typeface="Arial" panose="020B0604020202020204" pitchFamily="34" charset="0"/>
              </a:rPr>
              <a:t> </a:t>
            </a:r>
            <a:r>
              <a:rPr lang="tr-TR" sz="2400" b="1" i="0" dirty="0">
                <a:solidFill>
                  <a:srgbClr val="202122"/>
                </a:solidFill>
                <a:effectLst/>
                <a:latin typeface="Arial" panose="020B0604020202020204" pitchFamily="34" charset="0"/>
              </a:rPr>
              <a:t>OR</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right</a:t>
            </a:r>
            <a:r>
              <a:rPr lang="tr-TR" sz="2400" dirty="0" err="1">
                <a:solidFill>
                  <a:srgbClr val="202122"/>
                </a:solidFill>
                <a:latin typeface="Arial" panose="020B0604020202020204" pitchFamily="34" charset="0"/>
              </a:rPr>
              <a:t>_condition</a:t>
            </a:r>
            <a:endParaRPr lang="tr-TR" sz="2400" i="0" dirty="0">
              <a:solidFill>
                <a:srgbClr val="202122"/>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
        <p:nvSpPr>
          <p:cNvPr id="696" name="Google Shape;696;p93"/>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965EDCD3-8B4B-A1A5-CB43-8E8842CD203B}"/>
              </a:ext>
            </a:extLst>
          </p:cNvPr>
          <p:cNvSpPr txBox="1"/>
          <p:nvPr/>
        </p:nvSpPr>
        <p:spPr>
          <a:xfrm>
            <a:off x="779035" y="1545861"/>
            <a:ext cx="6404784" cy="1271303"/>
          </a:xfrm>
          <a:prstGeom prst="rect">
            <a:avLst/>
          </a:prstGeom>
          <a:noFill/>
          <a:ln>
            <a:noFill/>
          </a:ln>
        </p:spPr>
        <p:txBody>
          <a:bodyPr spcFirstLastPara="1" wrap="square" lIns="91425" tIns="91425" rIns="91425" bIns="91425" anchor="t" anchorCtr="0">
            <a:noAutofit/>
          </a:bodyPr>
          <a:lstStyle/>
          <a:p>
            <a:r>
              <a:rPr lang="tr-TR" sz="2400" b="1" dirty="0">
                <a:solidFill>
                  <a:srgbClr val="202122"/>
                </a:solidFill>
                <a:latin typeface="Arial" panose="020B0604020202020204" pitchFamily="34" charset="0"/>
              </a:rPr>
              <a:t>SELECT </a:t>
            </a:r>
            <a:r>
              <a:rPr lang="tr-TR" sz="2400" i="0" dirty="0">
                <a:solidFill>
                  <a:srgbClr val="202122"/>
                </a:solidFill>
                <a:effectLst/>
                <a:latin typeface="Arial" panose="020B0604020202020204" pitchFamily="34" charset="0"/>
              </a:rPr>
              <a:t>* </a:t>
            </a:r>
          </a:p>
          <a:p>
            <a:r>
              <a:rPr lang="tr-TR" sz="2400" b="1" i="0" dirty="0">
                <a:solidFill>
                  <a:srgbClr val="202122"/>
                </a:solidFill>
                <a:effectLst/>
                <a:latin typeface="Arial" panose="020B0604020202020204" pitchFamily="34" charset="0"/>
              </a:rPr>
              <a:t>FROM</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employees</a:t>
            </a:r>
            <a:endParaRPr lang="tr-TR" sz="2400" i="0" dirty="0">
              <a:solidFill>
                <a:srgbClr val="202122"/>
              </a:solidFill>
              <a:effectLst/>
              <a:latin typeface="Arial" panose="020B0604020202020204" pitchFamily="34" charset="0"/>
            </a:endParaRPr>
          </a:p>
          <a:p>
            <a:r>
              <a:rPr lang="tr-TR" sz="2400" b="1" dirty="0">
                <a:solidFill>
                  <a:srgbClr val="202122"/>
                </a:solidFill>
                <a:latin typeface="Arial" panose="020B0604020202020204" pitchFamily="34" charset="0"/>
              </a:rPr>
              <a:t>WHERE</a:t>
            </a:r>
            <a:r>
              <a:rPr lang="tr-TR" sz="2400" dirty="0">
                <a:solidFill>
                  <a:srgbClr val="202122"/>
                </a:solidFill>
                <a:latin typeface="Arial" panose="020B0604020202020204" pitchFamily="34" charset="0"/>
              </a:rPr>
              <a:t> </a:t>
            </a:r>
            <a:r>
              <a:rPr lang="tr-TR" sz="2400" dirty="0" err="1">
                <a:solidFill>
                  <a:srgbClr val="202122"/>
                </a:solidFill>
                <a:latin typeface="Arial" panose="020B0604020202020204" pitchFamily="34" charset="0"/>
              </a:rPr>
              <a:t>job</a:t>
            </a:r>
            <a:r>
              <a:rPr lang="tr-TR" sz="2400" dirty="0">
                <a:solidFill>
                  <a:srgbClr val="202122"/>
                </a:solidFill>
                <a:latin typeface="Arial" panose="020B0604020202020204" pitchFamily="34" charset="0"/>
              </a:rPr>
              <a:t>='Manager'</a:t>
            </a:r>
            <a:r>
              <a:rPr lang="tr-TR" sz="2400" i="0" dirty="0">
                <a:solidFill>
                  <a:srgbClr val="202122"/>
                </a:solidFill>
                <a:effectLst/>
                <a:latin typeface="Arial" panose="020B0604020202020204" pitchFamily="34" charset="0"/>
              </a:rPr>
              <a:t> </a:t>
            </a:r>
            <a:r>
              <a:rPr lang="tr-TR" sz="2400" b="1" i="0" dirty="0">
                <a:solidFill>
                  <a:srgbClr val="202122"/>
                </a:solidFill>
                <a:effectLst/>
                <a:latin typeface="Arial" panose="020B0604020202020204" pitchFamily="34" charset="0"/>
              </a:rPr>
              <a:t>AND</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gender</a:t>
            </a:r>
            <a:r>
              <a:rPr lang="tr-TR" sz="2400" i="0" dirty="0">
                <a:solidFill>
                  <a:srgbClr val="202122"/>
                </a:solidFill>
                <a:effectLst/>
                <a:latin typeface="Arial" panose="020B0604020202020204" pitchFamily="34" charset="0"/>
              </a:rPr>
              <a:t>='M'</a:t>
            </a:r>
          </a:p>
        </p:txBody>
      </p:sp>
      <p:sp>
        <p:nvSpPr>
          <p:cNvPr id="5" name="Google Shape;200;p32">
            <a:extLst>
              <a:ext uri="{FF2B5EF4-FFF2-40B4-BE49-F238E27FC236}">
                <a16:creationId xmlns:a16="http://schemas.microsoft.com/office/drawing/2014/main" id="{A3180144-60EF-B689-6D41-334550767643}"/>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OR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pic>
        <p:nvPicPr>
          <p:cNvPr id="4" name="Resim 3">
            <a:extLst>
              <a:ext uri="{FF2B5EF4-FFF2-40B4-BE49-F238E27FC236}">
                <a16:creationId xmlns:a16="http://schemas.microsoft.com/office/drawing/2014/main" id="{89213868-F521-0FE7-35FC-CF6D6044CE0F}"/>
              </a:ext>
            </a:extLst>
          </p:cNvPr>
          <p:cNvPicPr>
            <a:picLocks noChangeAspect="1"/>
          </p:cNvPicPr>
          <p:nvPr/>
        </p:nvPicPr>
        <p:blipFill>
          <a:blip r:embed="rId3"/>
          <a:stretch>
            <a:fillRect/>
          </a:stretch>
        </p:blipFill>
        <p:spPr>
          <a:xfrm>
            <a:off x="4667457" y="324113"/>
            <a:ext cx="3697508" cy="1707087"/>
          </a:xfrm>
          <a:prstGeom prst="rect">
            <a:avLst/>
          </a:prstGeom>
        </p:spPr>
      </p:pic>
      <p:pic>
        <p:nvPicPr>
          <p:cNvPr id="7" name="Resim 6">
            <a:extLst>
              <a:ext uri="{FF2B5EF4-FFF2-40B4-BE49-F238E27FC236}">
                <a16:creationId xmlns:a16="http://schemas.microsoft.com/office/drawing/2014/main" id="{7DAFC607-BC01-DBD7-FCFE-D442233442C4}"/>
              </a:ext>
            </a:extLst>
          </p:cNvPr>
          <p:cNvPicPr>
            <a:picLocks noChangeAspect="1"/>
          </p:cNvPicPr>
          <p:nvPr/>
        </p:nvPicPr>
        <p:blipFill>
          <a:blip r:embed="rId4"/>
          <a:stretch>
            <a:fillRect/>
          </a:stretch>
        </p:blipFill>
        <p:spPr>
          <a:xfrm>
            <a:off x="490306" y="3181097"/>
            <a:ext cx="7978831" cy="792549"/>
          </a:xfrm>
          <a:prstGeom prst="rect">
            <a:avLst/>
          </a:prstGeom>
        </p:spPr>
      </p:pic>
    </p:spTree>
    <p:extLst>
      <p:ext uri="{BB962C8B-B14F-4D97-AF65-F5344CB8AC3E}">
        <p14:creationId xmlns:p14="http://schemas.microsoft.com/office/powerpoint/2010/main" val="237516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ctrTitle"/>
          </p:nvPr>
        </p:nvSpPr>
        <p:spPr>
          <a:xfrm>
            <a:off x="883725" y="2150950"/>
            <a:ext cx="8260200" cy="706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Arial"/>
                <a:ea typeface="Arial"/>
                <a:cs typeface="Arial"/>
                <a:sym typeface="Arial"/>
              </a:rPr>
              <a:t>Structured Query Language (SQL)</a:t>
            </a:r>
            <a:endParaRPr>
              <a:solidFill>
                <a:srgbClr val="409CD1"/>
              </a:solidFill>
            </a:endParaRPr>
          </a:p>
        </p:txBody>
      </p:sp>
      <p:sp>
        <p:nvSpPr>
          <p:cNvPr id="238" name="Google Shape;238;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Raleway Medium"/>
              <a:ea typeface="Raleway Medium"/>
              <a:cs typeface="Raleway Medium"/>
              <a:sym typeface="Raleway Medium"/>
            </a:endParaRPr>
          </a:p>
        </p:txBody>
      </p:sp>
      <p:sp>
        <p:nvSpPr>
          <p:cNvPr id="239" name="Google Shape;239;p37"/>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sp>
        <p:nvSpPr>
          <p:cNvPr id="734" name="Google Shape;734;p97"/>
          <p:cNvSpPr txBox="1">
            <a:spLocks noGrp="1"/>
          </p:cNvSpPr>
          <p:nvPr>
            <p:ph type="title"/>
          </p:nvPr>
        </p:nvSpPr>
        <p:spPr>
          <a:xfrm>
            <a:off x="378929" y="230133"/>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735" name="Google Shape;735;p97"/>
          <p:cNvSpPr/>
          <p:nvPr/>
        </p:nvSpPr>
        <p:spPr>
          <a:xfrm flipH="1">
            <a:off x="279748" y="1130908"/>
            <a:ext cx="8186400" cy="15696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NOT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operator</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negate</a:t>
            </a:r>
            <a:r>
              <a:rPr lang="tr-TR" sz="2400" b="0" i="0" u="none" strike="noStrike" cap="none" dirty="0">
                <a:solidFill>
                  <a:srgbClr val="373A3C"/>
                </a:solidFill>
                <a:latin typeface="Raleway Medium"/>
                <a:ea typeface="Raleway Medium"/>
                <a:cs typeface="Raleway Medium"/>
                <a:sym typeface="Raleway Medium"/>
              </a:rPr>
              <a:t> a </a:t>
            </a:r>
            <a:r>
              <a:rPr lang="tr-TR" sz="2400" b="0" i="0" u="none" strike="noStrike" cap="none" dirty="0" err="1">
                <a:solidFill>
                  <a:srgbClr val="373A3C"/>
                </a:solidFill>
                <a:latin typeface="Raleway Medium"/>
                <a:ea typeface="Raleway Medium"/>
                <a:cs typeface="Raleway Medium"/>
                <a:sym typeface="Raleway Medium"/>
              </a:rPr>
              <a:t>condition</a:t>
            </a:r>
            <a:r>
              <a:rPr lang="tr-TR" sz="2400" b="0" i="0" u="none" strike="noStrike" cap="none" dirty="0">
                <a:solidFill>
                  <a:srgbClr val="373A3C"/>
                </a:solidFill>
                <a:latin typeface="Raleway Medium"/>
                <a:ea typeface="Raleway Medium"/>
                <a:cs typeface="Raleway Medium"/>
                <a:sym typeface="Raleway Medium"/>
              </a:rPr>
              <a:t> in </a:t>
            </a: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NOT</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placed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right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after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FF0000"/>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keyword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You</a:t>
            </a:r>
            <a:r>
              <a:rPr lang="tr-TR" sz="2400" b="0" i="0" u="none" strike="noStrike" cap="none" dirty="0">
                <a:solidFill>
                  <a:srgbClr val="373A3C"/>
                </a:solidFill>
                <a:latin typeface="Raleway Medium"/>
                <a:ea typeface="Raleway Medium"/>
                <a:cs typeface="Raleway Medium"/>
                <a:sym typeface="Raleway Medium"/>
              </a:rPr>
              <a:t> can </a:t>
            </a:r>
            <a:r>
              <a:rPr lang="tr-TR" sz="2400" b="0" i="0" u="none" strike="noStrike" cap="none" dirty="0" err="1">
                <a:solidFill>
                  <a:srgbClr val="373A3C"/>
                </a:solidFill>
                <a:latin typeface="Raleway Medium"/>
                <a:ea typeface="Raleway Medium"/>
                <a:cs typeface="Raleway Medium"/>
                <a:sym typeface="Raleway Medium"/>
              </a:rPr>
              <a:t>use</a:t>
            </a:r>
            <a:r>
              <a:rPr lang="tr-TR" sz="2400" b="0" i="0" u="none" strike="noStrike" cap="none" dirty="0">
                <a:solidFill>
                  <a:srgbClr val="373A3C"/>
                </a:solidFill>
                <a:latin typeface="Raleway Medium"/>
                <a:ea typeface="Raleway Medium"/>
                <a:cs typeface="Raleway Medium"/>
                <a:sym typeface="Raleway Medium"/>
              </a:rPr>
              <a:t> it </a:t>
            </a:r>
            <a:r>
              <a:rPr lang="tr-TR" sz="2400" b="0" i="0" u="none" strike="noStrike" cap="none" dirty="0" err="1">
                <a:solidFill>
                  <a:srgbClr val="373A3C"/>
                </a:solidFill>
                <a:latin typeface="Raleway Medium"/>
                <a:ea typeface="Raleway Medium"/>
                <a:cs typeface="Raleway Medium"/>
                <a:sym typeface="Raleway Medium"/>
              </a:rPr>
              <a:t>with</a:t>
            </a:r>
            <a:r>
              <a:rPr lang="tr-TR" sz="2400" b="0" i="0" u="none" strike="noStrike" cap="none" dirty="0">
                <a:solidFill>
                  <a:srgbClr val="373A3C"/>
                </a:solidFill>
                <a:latin typeface="Raleway Medium"/>
                <a:ea typeface="Raleway Medium"/>
                <a:cs typeface="Raleway Medium"/>
                <a:sym typeface="Raleway Medium"/>
              </a:rPr>
              <a:t> AND &amp; OR </a:t>
            </a:r>
            <a:r>
              <a:rPr lang="tr-TR" sz="2400" b="0" i="0" u="none" strike="noStrike" cap="none" dirty="0" err="1">
                <a:solidFill>
                  <a:srgbClr val="373A3C"/>
                </a:solidFill>
                <a:latin typeface="Raleway Medium"/>
                <a:ea typeface="Raleway Medium"/>
                <a:cs typeface="Raleway Medium"/>
                <a:sym typeface="Raleway Medium"/>
              </a:rPr>
              <a:t>operators</a:t>
            </a:r>
            <a:r>
              <a:rPr lang="tr-TR" sz="2400" b="0" i="0" u="none" strike="noStrike" cap="none" dirty="0">
                <a:solidFill>
                  <a:srgbClr val="373A3C"/>
                </a:solidFill>
                <a:latin typeface="Raleway Medium"/>
                <a:ea typeface="Raleway Medium"/>
                <a:cs typeface="Raleway Medium"/>
                <a:sym typeface="Raleway Medium"/>
              </a:rPr>
              <a:t>.</a:t>
            </a:r>
            <a:r>
              <a:rPr lang="tr-TR" sz="2400" b="0" i="0" u="none" strike="noStrike" cap="none" dirty="0">
                <a:solidFill>
                  <a:schemeClr val="dk1"/>
                </a:solidFill>
                <a:latin typeface="Raleway Medium"/>
                <a:ea typeface="Raleway Medium"/>
                <a:cs typeface="Raleway Medium"/>
                <a:sym typeface="Raleway Medium"/>
              </a:rPr>
              <a:t> </a:t>
            </a:r>
            <a:endParaRPr dirty="0"/>
          </a:p>
        </p:txBody>
      </p:sp>
      <p:sp>
        <p:nvSpPr>
          <p:cNvPr id="736" name="Google Shape;736;p97"/>
          <p:cNvSpPr txBox="1"/>
          <p:nvPr/>
        </p:nvSpPr>
        <p:spPr>
          <a:xfrm>
            <a:off x="3697798" y="2878335"/>
            <a:ext cx="135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2400" b="1" i="0" u="none" strike="noStrike" cap="none">
                <a:solidFill>
                  <a:srgbClr val="000000"/>
                </a:solidFill>
                <a:latin typeface="Raleway Medium"/>
                <a:ea typeface="Raleway Medium"/>
                <a:cs typeface="Raleway Medium"/>
                <a:sym typeface="Raleway Medium"/>
              </a:rPr>
              <a:t>Syntax</a:t>
            </a:r>
            <a:endParaRPr sz="2400" b="1" i="0" u="none" strike="noStrike" cap="none">
              <a:solidFill>
                <a:srgbClr val="000000"/>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A719CF14-397A-13D2-0F07-818A2D0AB3DC}"/>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NOT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3" name="Google Shape;200;p32">
            <a:extLst>
              <a:ext uri="{FF2B5EF4-FFF2-40B4-BE49-F238E27FC236}">
                <a16:creationId xmlns:a16="http://schemas.microsoft.com/office/drawing/2014/main" id="{8E6BB7C6-DBAF-DB0F-5D5B-F75E825F7A3A}"/>
              </a:ext>
            </a:extLst>
          </p:cNvPr>
          <p:cNvSpPr txBox="1"/>
          <p:nvPr/>
        </p:nvSpPr>
        <p:spPr>
          <a:xfrm>
            <a:off x="2472691" y="3517862"/>
            <a:ext cx="6404784" cy="697267"/>
          </a:xfrm>
          <a:prstGeom prst="rect">
            <a:avLst/>
          </a:prstGeom>
          <a:noFill/>
          <a:ln>
            <a:noFill/>
          </a:ln>
        </p:spPr>
        <p:txBody>
          <a:bodyPr spcFirstLastPara="1" wrap="square" lIns="91425" tIns="91425" rIns="91425" bIns="91425" anchor="t" anchorCtr="0">
            <a:noAutofit/>
          </a:bodyPr>
          <a:lstStyle/>
          <a:p>
            <a:r>
              <a:rPr lang="tr-TR" sz="2400" b="1" i="0" dirty="0">
                <a:solidFill>
                  <a:srgbClr val="202122"/>
                </a:solidFill>
                <a:effectLst/>
                <a:latin typeface="Arial" panose="020B0604020202020204" pitchFamily="34" charset="0"/>
              </a:rPr>
              <a:t>WHERE NOT </a:t>
            </a:r>
            <a:r>
              <a:rPr lang="tr-TR" sz="2400" i="0" dirty="0" err="1">
                <a:solidFill>
                  <a:srgbClr val="202122"/>
                </a:solidFill>
                <a:effectLst/>
                <a:latin typeface="Arial" panose="020B0604020202020204" pitchFamily="34" charset="0"/>
              </a:rPr>
              <a:t>first_condition</a:t>
            </a:r>
            <a:endParaRPr lang="tr-TR" sz="2400" i="0" dirty="0">
              <a:solidFill>
                <a:srgbClr val="202122"/>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41</a:t>
            </a:fld>
            <a:endParaRPr/>
          </a:p>
        </p:txBody>
      </p:sp>
      <p:sp>
        <p:nvSpPr>
          <p:cNvPr id="734" name="Google Shape;734;p97"/>
          <p:cNvSpPr txBox="1">
            <a:spLocks noGrp="1"/>
          </p:cNvSpPr>
          <p:nvPr>
            <p:ph type="title"/>
          </p:nvPr>
        </p:nvSpPr>
        <p:spPr>
          <a:xfrm>
            <a:off x="378929" y="230133"/>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A719CF14-397A-13D2-0F07-818A2D0AB3DC}"/>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NOT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pic>
        <p:nvPicPr>
          <p:cNvPr id="4" name="Resim 3">
            <a:extLst>
              <a:ext uri="{FF2B5EF4-FFF2-40B4-BE49-F238E27FC236}">
                <a16:creationId xmlns:a16="http://schemas.microsoft.com/office/drawing/2014/main" id="{74E5C854-700E-2344-4B2F-353751254CCE}"/>
              </a:ext>
            </a:extLst>
          </p:cNvPr>
          <p:cNvPicPr>
            <a:picLocks noChangeAspect="1"/>
          </p:cNvPicPr>
          <p:nvPr/>
        </p:nvPicPr>
        <p:blipFill>
          <a:blip r:embed="rId3"/>
          <a:stretch>
            <a:fillRect/>
          </a:stretch>
        </p:blipFill>
        <p:spPr>
          <a:xfrm>
            <a:off x="4783204" y="244558"/>
            <a:ext cx="3697508" cy="1707087"/>
          </a:xfrm>
          <a:prstGeom prst="rect">
            <a:avLst/>
          </a:prstGeom>
        </p:spPr>
      </p:pic>
      <p:sp>
        <p:nvSpPr>
          <p:cNvPr id="5" name="Google Shape;200;p32">
            <a:extLst>
              <a:ext uri="{FF2B5EF4-FFF2-40B4-BE49-F238E27FC236}">
                <a16:creationId xmlns:a16="http://schemas.microsoft.com/office/drawing/2014/main" id="{F621EB3C-3BA7-F7BB-6438-24EE593B724A}"/>
              </a:ext>
            </a:extLst>
          </p:cNvPr>
          <p:cNvSpPr txBox="1"/>
          <p:nvPr/>
        </p:nvSpPr>
        <p:spPr>
          <a:xfrm>
            <a:off x="378929" y="1511137"/>
            <a:ext cx="6404784" cy="1271303"/>
          </a:xfrm>
          <a:prstGeom prst="rect">
            <a:avLst/>
          </a:prstGeom>
          <a:noFill/>
          <a:ln>
            <a:noFill/>
          </a:ln>
        </p:spPr>
        <p:txBody>
          <a:bodyPr spcFirstLastPara="1" wrap="square" lIns="91425" tIns="91425" rIns="91425" bIns="91425" anchor="t" anchorCtr="0">
            <a:noAutofit/>
          </a:bodyPr>
          <a:lstStyle/>
          <a:p>
            <a:r>
              <a:rPr lang="tr-TR" sz="2400" b="1" dirty="0">
                <a:solidFill>
                  <a:srgbClr val="202122"/>
                </a:solidFill>
                <a:latin typeface="Arial" panose="020B0604020202020204" pitchFamily="34" charset="0"/>
              </a:rPr>
              <a:t>SELECT </a:t>
            </a:r>
            <a:r>
              <a:rPr lang="tr-TR" sz="2400" i="0" dirty="0">
                <a:solidFill>
                  <a:srgbClr val="202122"/>
                </a:solidFill>
                <a:effectLst/>
                <a:latin typeface="Arial" panose="020B0604020202020204" pitchFamily="34" charset="0"/>
              </a:rPr>
              <a:t>* </a:t>
            </a:r>
          </a:p>
          <a:p>
            <a:r>
              <a:rPr lang="tr-TR" sz="2400" b="1" i="0" dirty="0">
                <a:solidFill>
                  <a:srgbClr val="202122"/>
                </a:solidFill>
                <a:effectLst/>
                <a:latin typeface="Arial" panose="020B0604020202020204" pitchFamily="34" charset="0"/>
              </a:rPr>
              <a:t>FROM</a:t>
            </a:r>
            <a:r>
              <a:rPr lang="tr-TR" sz="2400"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employees</a:t>
            </a:r>
            <a:endParaRPr lang="tr-TR" sz="2400" i="0" dirty="0">
              <a:solidFill>
                <a:srgbClr val="202122"/>
              </a:solidFill>
              <a:effectLst/>
              <a:latin typeface="Arial" panose="020B0604020202020204" pitchFamily="34" charset="0"/>
            </a:endParaRPr>
          </a:p>
          <a:p>
            <a:r>
              <a:rPr lang="tr-TR" sz="2400" b="1" dirty="0">
                <a:solidFill>
                  <a:srgbClr val="202122"/>
                </a:solidFill>
                <a:latin typeface="Arial" panose="020B0604020202020204" pitchFamily="34" charset="0"/>
              </a:rPr>
              <a:t>WHERE</a:t>
            </a:r>
            <a:r>
              <a:rPr lang="tr-TR" sz="2400" dirty="0">
                <a:solidFill>
                  <a:srgbClr val="202122"/>
                </a:solidFill>
                <a:latin typeface="Arial" panose="020B0604020202020204" pitchFamily="34" charset="0"/>
              </a:rPr>
              <a:t> </a:t>
            </a:r>
            <a:r>
              <a:rPr lang="tr-TR" sz="2400" b="1" dirty="0">
                <a:solidFill>
                  <a:srgbClr val="202122"/>
                </a:solidFill>
                <a:latin typeface="Arial" panose="020B0604020202020204" pitchFamily="34" charset="0"/>
              </a:rPr>
              <a:t>NOT</a:t>
            </a:r>
            <a:r>
              <a:rPr lang="tr-TR" sz="2400" dirty="0">
                <a:solidFill>
                  <a:srgbClr val="202122"/>
                </a:solidFill>
                <a:latin typeface="Arial" panose="020B0604020202020204" pitchFamily="34" charset="0"/>
              </a:rPr>
              <a:t> </a:t>
            </a:r>
            <a:r>
              <a:rPr lang="tr-TR" sz="2400" dirty="0" err="1">
                <a:solidFill>
                  <a:srgbClr val="202122"/>
                </a:solidFill>
                <a:latin typeface="Arial" panose="020B0604020202020204" pitchFamily="34" charset="0"/>
              </a:rPr>
              <a:t>job</a:t>
            </a:r>
            <a:r>
              <a:rPr lang="tr-TR" sz="2400" dirty="0">
                <a:solidFill>
                  <a:srgbClr val="202122"/>
                </a:solidFill>
                <a:latin typeface="Arial" panose="020B0604020202020204" pitchFamily="34" charset="0"/>
              </a:rPr>
              <a:t>='</a:t>
            </a:r>
            <a:r>
              <a:rPr lang="tr-TR" sz="2400" dirty="0" err="1">
                <a:solidFill>
                  <a:srgbClr val="202122"/>
                </a:solidFill>
                <a:latin typeface="Arial" panose="020B0604020202020204" pitchFamily="34" charset="0"/>
              </a:rPr>
              <a:t>Salesperson</a:t>
            </a:r>
            <a:r>
              <a:rPr lang="tr-TR" sz="2400" dirty="0">
                <a:solidFill>
                  <a:srgbClr val="202122"/>
                </a:solidFill>
                <a:latin typeface="Arial" panose="020B0604020202020204" pitchFamily="34" charset="0"/>
              </a:rPr>
              <a:t>'</a:t>
            </a:r>
            <a:endParaRPr lang="tr-TR" sz="2400" i="0" dirty="0">
              <a:solidFill>
                <a:srgbClr val="202122"/>
              </a:solidFill>
              <a:effectLst/>
              <a:latin typeface="Arial" panose="020B0604020202020204" pitchFamily="34" charset="0"/>
            </a:endParaRPr>
          </a:p>
        </p:txBody>
      </p:sp>
      <p:pic>
        <p:nvPicPr>
          <p:cNvPr id="7" name="Resim 6">
            <a:extLst>
              <a:ext uri="{FF2B5EF4-FFF2-40B4-BE49-F238E27FC236}">
                <a16:creationId xmlns:a16="http://schemas.microsoft.com/office/drawing/2014/main" id="{F04FC213-5C94-52EF-61E2-3383EB392AD0}"/>
              </a:ext>
            </a:extLst>
          </p:cNvPr>
          <p:cNvPicPr>
            <a:picLocks noChangeAspect="1"/>
          </p:cNvPicPr>
          <p:nvPr/>
        </p:nvPicPr>
        <p:blipFill>
          <a:blip r:embed="rId4"/>
          <a:stretch>
            <a:fillRect/>
          </a:stretch>
        </p:blipFill>
        <p:spPr>
          <a:xfrm>
            <a:off x="448536" y="2931494"/>
            <a:ext cx="8032176" cy="1760373"/>
          </a:xfrm>
          <a:prstGeom prst="rect">
            <a:avLst/>
          </a:prstGeom>
        </p:spPr>
      </p:pic>
    </p:spTree>
    <p:extLst>
      <p:ext uri="{BB962C8B-B14F-4D97-AF65-F5344CB8AC3E}">
        <p14:creationId xmlns:p14="http://schemas.microsoft.com/office/powerpoint/2010/main" val="328292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0"/>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BETWEEN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43</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768" name="Google Shape;768;p101"/>
          <p:cNvSpPr/>
          <p:nvPr/>
        </p:nvSpPr>
        <p:spPr>
          <a:xfrm flipH="1">
            <a:off x="378929" y="1229537"/>
            <a:ext cx="8142300" cy="15930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rgbClr val="FF0000"/>
                </a:solidFill>
                <a:latin typeface="Raleway Medium"/>
                <a:ea typeface="Raleway Medium"/>
                <a:cs typeface="Raleway Medium"/>
                <a:sym typeface="Raleway Medium"/>
              </a:rPr>
              <a:t>BETWEEN</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operator</a:t>
            </a:r>
            <a:r>
              <a:rPr lang="tr-TR" sz="2000" b="0" i="0" u="none" strike="noStrike" cap="none" dirty="0">
                <a:solidFill>
                  <a:srgbClr val="373A3C"/>
                </a:solidFill>
                <a:latin typeface="Raleway Medium"/>
                <a:ea typeface="Raleway Medium"/>
                <a:cs typeface="Raleway Medium"/>
                <a:sym typeface="Raleway Medium"/>
              </a:rPr>
              <a:t> is </a:t>
            </a:r>
            <a:r>
              <a:rPr lang="tr-TR" sz="2000" b="0" i="0" u="none" strike="noStrike" cap="none" dirty="0" err="1">
                <a:solidFill>
                  <a:srgbClr val="373A3C"/>
                </a:solidFill>
                <a:latin typeface="Raleway Medium"/>
                <a:ea typeface="Raleway Medium"/>
                <a:cs typeface="Raleway Medium"/>
                <a:sym typeface="Raleway Medium"/>
              </a:rPr>
              <a:t>used</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for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comparison</a:t>
            </a:r>
            <a:r>
              <a:rPr lang="tr-TR" sz="2000" b="0" i="0" u="none" strike="noStrike" cap="none" dirty="0">
                <a:solidFill>
                  <a:srgbClr val="373A3C"/>
                </a:solidFill>
                <a:latin typeface="Raleway Medium"/>
                <a:ea typeface="Raleway Medium"/>
                <a:cs typeface="Raleway Medium"/>
                <a:sym typeface="Raleway Medium"/>
              </a:rPr>
              <a:t> in </a:t>
            </a:r>
            <a:r>
              <a:rPr lang="tr-TR" sz="2000" b="0" i="0" u="none" strike="noStrike" cap="none" dirty="0">
                <a:solidFill>
                  <a:srgbClr val="FF0000"/>
                </a:solidFill>
                <a:latin typeface="Raleway Medium"/>
                <a:ea typeface="Raleway Medium"/>
                <a:cs typeface="Raleway Medium"/>
                <a:sym typeface="Raleway Medium"/>
              </a:rPr>
              <a:t>WHERE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clauses</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It's</a:t>
            </a:r>
            <a:r>
              <a:rPr lang="tr-TR" sz="2000" b="0" i="0" u="none" strike="noStrike" cap="none" dirty="0">
                <a:solidFill>
                  <a:srgbClr val="373A3C"/>
                </a:solidFill>
                <a:latin typeface="Raleway Medium"/>
                <a:ea typeface="Raleway Medium"/>
                <a:cs typeface="Raleway Medium"/>
                <a:sym typeface="Raleway Medium"/>
              </a:rPr>
              <a:t> a </a:t>
            </a:r>
            <a:r>
              <a:rPr lang="tr-TR" sz="2000" b="0" i="0" u="none" strike="noStrike" cap="none" dirty="0" err="1">
                <a:solidFill>
                  <a:srgbClr val="373A3C"/>
                </a:solidFill>
                <a:latin typeface="Raleway Medium"/>
                <a:ea typeface="Raleway Medium"/>
                <a:cs typeface="Raleway Medium"/>
                <a:sym typeface="Raleway Medium"/>
              </a:rPr>
              <a:t>comparison</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operator</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You</a:t>
            </a:r>
            <a:r>
              <a:rPr lang="tr-TR" sz="2000" b="0" i="0" u="none" strike="noStrike" cap="none" dirty="0">
                <a:solidFill>
                  <a:srgbClr val="373A3C"/>
                </a:solidFill>
                <a:latin typeface="Raleway Medium"/>
                <a:ea typeface="Raleway Medium"/>
                <a:cs typeface="Raleway Medium"/>
                <a:sym typeface="Raleway Medium"/>
              </a:rPr>
              <a:t> can </a:t>
            </a:r>
            <a:r>
              <a:rPr lang="tr-TR" sz="2000" b="0" i="0" u="none" strike="noStrike" cap="none" dirty="0" err="1">
                <a:solidFill>
                  <a:srgbClr val="373A3C"/>
                </a:solidFill>
                <a:latin typeface="Raleway Medium"/>
                <a:ea typeface="Raleway Medium"/>
                <a:cs typeface="Raleway Medium"/>
                <a:sym typeface="Raleway Medium"/>
              </a:rPr>
              <a:t>use</a:t>
            </a:r>
            <a:r>
              <a:rPr lang="tr-TR" sz="2000" b="0" i="0" u="none" strike="noStrike" cap="none" dirty="0">
                <a:solidFill>
                  <a:srgbClr val="373A3C"/>
                </a:solidFill>
                <a:latin typeface="Raleway Medium"/>
                <a:ea typeface="Raleway Medium"/>
                <a:cs typeface="Raleway Medium"/>
                <a:sym typeface="Raleway Medium"/>
              </a:rPr>
              <a:t> it </a:t>
            </a:r>
            <a:r>
              <a:rPr lang="tr-TR" sz="2000" b="0" i="0" u="none" strike="noStrike" cap="none" dirty="0" err="1">
                <a:solidFill>
                  <a:srgbClr val="373A3C"/>
                </a:solidFill>
                <a:latin typeface="Raleway Medium"/>
                <a:ea typeface="Raleway Medium"/>
                <a:cs typeface="Raleway Medium"/>
                <a:sym typeface="Raleway Medium"/>
              </a:rPr>
              <a:t>to</a:t>
            </a:r>
            <a:r>
              <a:rPr lang="tr-TR" sz="2000" b="0" i="0" u="none" strike="noStrike" cap="none" dirty="0">
                <a:solidFill>
                  <a:srgbClr val="373A3C"/>
                </a:solidFill>
                <a:latin typeface="Raleway Medium"/>
                <a:ea typeface="Raleway Medium"/>
                <a:cs typeface="Raleway Medium"/>
                <a:sym typeface="Raleway Medium"/>
              </a:rPr>
              <a:t> test </a:t>
            </a:r>
            <a:r>
              <a:rPr lang="tr-TR" sz="2000" b="0" i="0" u="none" strike="noStrike" cap="none" dirty="0" err="1">
                <a:solidFill>
                  <a:srgbClr val="373A3C"/>
                </a:solidFill>
                <a:latin typeface="Raleway Medium"/>
                <a:ea typeface="Raleway Medium"/>
                <a:cs typeface="Raleway Medium"/>
                <a:sym typeface="Raleway Medium"/>
              </a:rPr>
              <a:t>if</a:t>
            </a:r>
            <a:r>
              <a:rPr lang="tr-TR" sz="2000" b="0" i="0" u="none" strike="noStrike" cap="none" dirty="0">
                <a:solidFill>
                  <a:srgbClr val="373A3C"/>
                </a:solidFill>
                <a:latin typeface="Raleway Medium"/>
                <a:ea typeface="Raleway Medium"/>
                <a:cs typeface="Raleway Medium"/>
                <a:sym typeface="Raleway Medium"/>
              </a:rPr>
              <a:t> a </a:t>
            </a:r>
            <a:r>
              <a:rPr lang="tr-TR" sz="2000" b="0" i="0" u="none" strike="noStrike" cap="none" dirty="0" err="1">
                <a:solidFill>
                  <a:srgbClr val="373A3C"/>
                </a:solidFill>
                <a:latin typeface="Raleway Medium"/>
                <a:ea typeface="Raleway Medium"/>
                <a:cs typeface="Raleway Medium"/>
                <a:sym typeface="Raleway Medium"/>
              </a:rPr>
              <a:t>value</a:t>
            </a:r>
            <a:r>
              <a:rPr lang="tr-TR" sz="2000" b="0" i="0" u="none" strike="noStrike" cap="none" dirty="0">
                <a:solidFill>
                  <a:srgbClr val="373A3C"/>
                </a:solidFill>
                <a:latin typeface="Raleway Medium"/>
                <a:ea typeface="Raleway Medium"/>
                <a:cs typeface="Raleway Medium"/>
                <a:sym typeface="Raleway Medium"/>
              </a:rPr>
              <a:t> is in a </a:t>
            </a:r>
            <a:r>
              <a:rPr lang="tr-TR" sz="2000" b="0" i="0" u="none" strike="noStrike" cap="none" dirty="0" err="1">
                <a:solidFill>
                  <a:srgbClr val="373A3C"/>
                </a:solidFill>
                <a:latin typeface="Raleway Medium"/>
                <a:ea typeface="Raleway Medium"/>
                <a:cs typeface="Raleway Medium"/>
                <a:sym typeface="Raleway Medium"/>
              </a:rPr>
              <a:t>range</a:t>
            </a:r>
            <a:r>
              <a:rPr lang="tr-TR" sz="2000" b="0" i="0" u="none" strike="noStrike" cap="none" dirty="0">
                <a:solidFill>
                  <a:srgbClr val="373A3C"/>
                </a:solidFill>
                <a:latin typeface="Raleway Medium"/>
                <a:ea typeface="Raleway Medium"/>
                <a:cs typeface="Raleway Medium"/>
                <a:sym typeface="Raleway Medium"/>
              </a:rPr>
              <a:t> of </a:t>
            </a:r>
            <a:r>
              <a:rPr lang="tr-TR" sz="2000" b="0" i="0" u="none" strike="noStrike" cap="none" dirty="0" err="1">
                <a:solidFill>
                  <a:srgbClr val="373A3C"/>
                </a:solidFill>
                <a:latin typeface="Raleway Medium"/>
                <a:ea typeface="Raleway Medium"/>
                <a:cs typeface="Raleway Medium"/>
                <a:sym typeface="Raleway Medium"/>
              </a:rPr>
              <a:t>values</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If</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value</a:t>
            </a:r>
            <a:r>
              <a:rPr lang="tr-TR" sz="2000" b="0" i="0" u="none" strike="noStrike" cap="none" dirty="0">
                <a:solidFill>
                  <a:srgbClr val="373A3C"/>
                </a:solidFill>
                <a:latin typeface="Raleway Medium"/>
                <a:ea typeface="Raleway Medium"/>
                <a:cs typeface="Raleway Medium"/>
                <a:sym typeface="Raleway Medium"/>
              </a:rPr>
              <a:t> is in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specified</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range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query</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returns</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all</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records</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fallen</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within</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that</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err="1">
                <a:solidFill>
                  <a:srgbClr val="373A3C"/>
                </a:solidFill>
                <a:latin typeface="Raleway Medium"/>
                <a:ea typeface="Raleway Medium"/>
                <a:cs typeface="Raleway Medium"/>
                <a:sym typeface="Raleway Medium"/>
              </a:rPr>
              <a:t>range</a:t>
            </a:r>
            <a:r>
              <a:rPr lang="tr-TR" sz="2000" b="0" i="0" u="none" strike="noStrike" cap="none" dirty="0">
                <a:solidFill>
                  <a:srgbClr val="373A3C"/>
                </a:solidFill>
                <a:latin typeface="Raleway Medium"/>
                <a:ea typeface="Raleway Medium"/>
                <a:cs typeface="Raleway Medium"/>
                <a:sym typeface="Raleway Medium"/>
              </a:rPr>
              <a:t>. </a:t>
            </a:r>
            <a:r>
              <a:rPr lang="tr-TR" sz="2000" b="0" i="0" u="none" strike="noStrike" cap="none" dirty="0">
                <a:solidFill>
                  <a:schemeClr val="dk1"/>
                </a:solidFill>
                <a:latin typeface="Raleway Medium"/>
                <a:ea typeface="Raleway Medium"/>
                <a:cs typeface="Raleway Medium"/>
                <a:sym typeface="Raleway Medium"/>
              </a:rPr>
              <a:t> </a:t>
            </a:r>
            <a:endParaRPr dirty="0"/>
          </a:p>
        </p:txBody>
      </p:sp>
      <p:sp>
        <p:nvSpPr>
          <p:cNvPr id="771" name="Google Shape;771;p101"/>
          <p:cNvSpPr/>
          <p:nvPr/>
        </p:nvSpPr>
        <p:spPr>
          <a:xfrm>
            <a:off x="3652942" y="3473863"/>
            <a:ext cx="880200" cy="440100"/>
          </a:xfrm>
          <a:prstGeom prst="mathEqual">
            <a:avLst>
              <a:gd name="adj1" fmla="val 23520"/>
              <a:gd name="adj2" fmla="val 11760"/>
            </a:avLst>
          </a:prstGeom>
          <a:solidFill>
            <a:schemeClr val="accent1"/>
          </a:solidFill>
          <a:ln w="25400" cap="flat" cmpd="sng">
            <a:solidFill>
              <a:srgbClr val="0084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BETWEEN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350776" y="3027118"/>
            <a:ext cx="8715736"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test_expression</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BETWEEN </a:t>
            </a:r>
            <a:r>
              <a:rPr lang="tr-TR" sz="2000" dirty="0" err="1">
                <a:solidFill>
                  <a:srgbClr val="202122"/>
                </a:solidFill>
                <a:latin typeface="Arial" panose="020B0604020202020204" pitchFamily="34" charset="0"/>
              </a:rPr>
              <a:t>low_expression</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AND </a:t>
            </a:r>
            <a:r>
              <a:rPr lang="tr-TR" sz="2000" dirty="0" err="1">
                <a:solidFill>
                  <a:srgbClr val="202122"/>
                </a:solidFill>
                <a:latin typeface="Arial" panose="020B0604020202020204" pitchFamily="34" charset="0"/>
              </a:rPr>
              <a:t>high_expression</a:t>
            </a:r>
            <a:endParaRPr lang="tr-TR" sz="2000" i="0" dirty="0">
              <a:solidFill>
                <a:srgbClr val="202122"/>
              </a:solidFill>
              <a:effectLst/>
              <a:latin typeface="Arial" panose="020B0604020202020204" pitchFamily="34" charset="0"/>
            </a:endParaRPr>
          </a:p>
        </p:txBody>
      </p:sp>
      <p:sp>
        <p:nvSpPr>
          <p:cNvPr id="5" name="Google Shape;200;p32">
            <a:extLst>
              <a:ext uri="{FF2B5EF4-FFF2-40B4-BE49-F238E27FC236}">
                <a16:creationId xmlns:a16="http://schemas.microsoft.com/office/drawing/2014/main" id="{0C63EE25-97F3-8A46-875D-85DB1677E6CF}"/>
              </a:ext>
            </a:extLst>
          </p:cNvPr>
          <p:cNvSpPr txBox="1"/>
          <p:nvPr/>
        </p:nvSpPr>
        <p:spPr>
          <a:xfrm>
            <a:off x="274907" y="3914677"/>
            <a:ext cx="9144000" cy="626401"/>
          </a:xfrm>
          <a:prstGeom prst="rect">
            <a:avLst/>
          </a:prstGeom>
          <a:noFill/>
          <a:ln>
            <a:noFill/>
          </a:ln>
        </p:spPr>
        <p:txBody>
          <a:bodyPr spcFirstLastPara="1" wrap="square" lIns="91425" tIns="91425" rIns="91425" bIns="91425" anchor="t" anchorCtr="0">
            <a:noAutofit/>
          </a:bodyPr>
          <a:lstStyle/>
          <a:p>
            <a:r>
              <a:rPr lang="tr-TR" sz="1800" b="1" dirty="0">
                <a:solidFill>
                  <a:srgbClr val="202122"/>
                </a:solidFill>
                <a:latin typeface="Arial" panose="020B0604020202020204" pitchFamily="34" charset="0"/>
              </a:rPr>
              <a:t>WHERE</a:t>
            </a:r>
            <a:r>
              <a:rPr lang="tr-TR" sz="1800" dirty="0">
                <a:solidFill>
                  <a:srgbClr val="202122"/>
                </a:solidFill>
                <a:latin typeface="Arial" panose="020B0604020202020204" pitchFamily="34" charset="0"/>
              </a:rPr>
              <a:t> </a:t>
            </a:r>
            <a:r>
              <a:rPr lang="tr-TR" sz="1800" dirty="0" err="1">
                <a:solidFill>
                  <a:srgbClr val="202122"/>
                </a:solidFill>
                <a:latin typeface="Arial" panose="020B0604020202020204" pitchFamily="34" charset="0"/>
              </a:rPr>
              <a:t>test_expression</a:t>
            </a:r>
            <a:r>
              <a:rPr lang="tr-TR" sz="1800" dirty="0">
                <a:solidFill>
                  <a:srgbClr val="202122"/>
                </a:solidFill>
                <a:latin typeface="Arial" panose="020B0604020202020204" pitchFamily="34" charset="0"/>
              </a:rPr>
              <a:t> &gt;= </a:t>
            </a:r>
            <a:r>
              <a:rPr lang="tr-TR" sz="1800" dirty="0" err="1">
                <a:solidFill>
                  <a:srgbClr val="202122"/>
                </a:solidFill>
                <a:latin typeface="Arial" panose="020B0604020202020204" pitchFamily="34" charset="0"/>
              </a:rPr>
              <a:t>low_expression</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AND </a:t>
            </a:r>
            <a:r>
              <a:rPr lang="tr-TR" sz="1800" dirty="0" err="1">
                <a:solidFill>
                  <a:srgbClr val="202122"/>
                </a:solidFill>
                <a:latin typeface="Arial" panose="020B0604020202020204" pitchFamily="34" charset="0"/>
              </a:rPr>
              <a:t>test_expression</a:t>
            </a:r>
            <a:r>
              <a:rPr lang="tr-TR" sz="1800" dirty="0">
                <a:solidFill>
                  <a:srgbClr val="202122"/>
                </a:solidFill>
                <a:latin typeface="Arial" panose="020B0604020202020204" pitchFamily="34" charset="0"/>
              </a:rPr>
              <a:t> &lt;= </a:t>
            </a:r>
            <a:r>
              <a:rPr lang="tr-TR" sz="1800" dirty="0" err="1">
                <a:solidFill>
                  <a:srgbClr val="202122"/>
                </a:solidFill>
                <a:latin typeface="Arial" panose="020B0604020202020204" pitchFamily="34" charset="0"/>
              </a:rPr>
              <a:t>low_expression</a:t>
            </a:r>
            <a:endParaRPr lang="tr-TR" sz="1800" i="0" dirty="0">
              <a:solidFill>
                <a:srgbClr val="202122"/>
              </a:solidFill>
              <a:effectLst/>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44</a:t>
            </a:fld>
            <a:endParaRPr/>
          </a:p>
        </p:txBody>
      </p:sp>
      <p:sp>
        <p:nvSpPr>
          <p:cNvPr id="777" name="Google Shape;777;p102"/>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12AC248-4549-4F04-617D-FCB43AECD65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BETWEEN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pic>
        <p:nvPicPr>
          <p:cNvPr id="5" name="Resim 4">
            <a:extLst>
              <a:ext uri="{FF2B5EF4-FFF2-40B4-BE49-F238E27FC236}">
                <a16:creationId xmlns:a16="http://schemas.microsoft.com/office/drawing/2014/main" id="{C7C376CE-2B46-FC2B-5DC8-046071903EDB}"/>
              </a:ext>
            </a:extLst>
          </p:cNvPr>
          <p:cNvPicPr>
            <a:picLocks noChangeAspect="1"/>
          </p:cNvPicPr>
          <p:nvPr/>
        </p:nvPicPr>
        <p:blipFill>
          <a:blip r:embed="rId3"/>
          <a:stretch>
            <a:fillRect/>
          </a:stretch>
        </p:blipFill>
        <p:spPr>
          <a:xfrm>
            <a:off x="4783204" y="244558"/>
            <a:ext cx="3697508" cy="1707087"/>
          </a:xfrm>
          <a:prstGeom prst="rect">
            <a:avLst/>
          </a:prstGeom>
        </p:spPr>
      </p:pic>
      <p:sp>
        <p:nvSpPr>
          <p:cNvPr id="6" name="Google Shape;200;p32">
            <a:extLst>
              <a:ext uri="{FF2B5EF4-FFF2-40B4-BE49-F238E27FC236}">
                <a16:creationId xmlns:a16="http://schemas.microsoft.com/office/drawing/2014/main" id="{AF60E743-9A3F-D05A-4D00-3C493176773A}"/>
              </a:ext>
            </a:extLst>
          </p:cNvPr>
          <p:cNvSpPr txBox="1"/>
          <p:nvPr/>
        </p:nvSpPr>
        <p:spPr>
          <a:xfrm>
            <a:off x="227174" y="1462457"/>
            <a:ext cx="6404784" cy="1271303"/>
          </a:xfrm>
          <a:prstGeom prst="rect">
            <a:avLst/>
          </a:prstGeom>
          <a:noFill/>
          <a:ln>
            <a:noFill/>
          </a:ln>
        </p:spPr>
        <p:txBody>
          <a:bodyPr spcFirstLastPara="1" wrap="square" lIns="91425" tIns="91425" rIns="91425" bIns="91425" anchor="t" anchorCtr="0">
            <a:noAutofit/>
          </a:bodyPr>
          <a:lstStyle/>
          <a:p>
            <a:r>
              <a:rPr lang="en-US" sz="2400" b="1" i="0" dirty="0">
                <a:solidFill>
                  <a:srgbClr val="202122"/>
                </a:solidFill>
                <a:effectLst/>
                <a:latin typeface="Arial" panose="020B0604020202020204" pitchFamily="34" charset="0"/>
              </a:rPr>
              <a:t>SELECT</a:t>
            </a:r>
            <a:r>
              <a:rPr lang="en-US" sz="2400" i="0" dirty="0">
                <a:solidFill>
                  <a:srgbClr val="202122"/>
                </a:solidFill>
                <a:effectLst/>
                <a:latin typeface="Arial" panose="020B0604020202020204" pitchFamily="34" charset="0"/>
              </a:rPr>
              <a:t> * </a:t>
            </a:r>
            <a:endParaRPr lang="tr-TR" sz="2400" i="0" dirty="0">
              <a:solidFill>
                <a:srgbClr val="202122"/>
              </a:solidFill>
              <a:effectLst/>
              <a:latin typeface="Arial" panose="020B0604020202020204" pitchFamily="34" charset="0"/>
            </a:endParaRPr>
          </a:p>
          <a:p>
            <a:r>
              <a:rPr lang="en-US" sz="2400" b="1" i="0" dirty="0">
                <a:solidFill>
                  <a:srgbClr val="202122"/>
                </a:solidFill>
                <a:effectLst/>
                <a:latin typeface="Arial" panose="020B0604020202020204" pitchFamily="34" charset="0"/>
              </a:rPr>
              <a:t>FROM</a:t>
            </a:r>
            <a:r>
              <a:rPr lang="en-US" sz="2400" i="0" dirty="0">
                <a:solidFill>
                  <a:srgbClr val="202122"/>
                </a:solidFill>
                <a:effectLst/>
                <a:latin typeface="Arial" panose="020B0604020202020204" pitchFamily="34" charset="0"/>
              </a:rPr>
              <a:t> employees</a:t>
            </a:r>
            <a:endParaRPr lang="tr-TR" sz="2400" i="0" dirty="0">
              <a:solidFill>
                <a:srgbClr val="202122"/>
              </a:solidFill>
              <a:effectLst/>
              <a:latin typeface="Arial" panose="020B0604020202020204" pitchFamily="34" charset="0"/>
            </a:endParaRPr>
          </a:p>
          <a:p>
            <a:r>
              <a:rPr lang="en-US" sz="2400" b="1" i="0" dirty="0">
                <a:solidFill>
                  <a:srgbClr val="202122"/>
                </a:solidFill>
                <a:effectLst/>
                <a:latin typeface="Arial" panose="020B0604020202020204" pitchFamily="34" charset="0"/>
              </a:rPr>
              <a:t>WHERE</a:t>
            </a:r>
            <a:r>
              <a:rPr lang="en-US" sz="2400" i="0" dirty="0">
                <a:solidFill>
                  <a:srgbClr val="202122"/>
                </a:solidFill>
                <a:effectLst/>
                <a:latin typeface="Arial" panose="020B0604020202020204" pitchFamily="34" charset="0"/>
              </a:rPr>
              <a:t> salary </a:t>
            </a:r>
            <a:r>
              <a:rPr lang="en-US" sz="2400" b="1" i="0" dirty="0">
                <a:solidFill>
                  <a:srgbClr val="202122"/>
                </a:solidFill>
                <a:effectLst/>
                <a:latin typeface="Arial" panose="020B0604020202020204" pitchFamily="34" charset="0"/>
              </a:rPr>
              <a:t>BETWEEN</a:t>
            </a:r>
            <a:r>
              <a:rPr lang="en-US" sz="2400" i="0" dirty="0">
                <a:solidFill>
                  <a:srgbClr val="202122"/>
                </a:solidFill>
                <a:effectLst/>
                <a:latin typeface="Arial" panose="020B0604020202020204" pitchFamily="34" charset="0"/>
              </a:rPr>
              <a:t> 2500 AND 3000;</a:t>
            </a:r>
          </a:p>
          <a:p>
            <a:endParaRPr lang="tr-TR" sz="2400" i="0" dirty="0">
              <a:solidFill>
                <a:srgbClr val="202122"/>
              </a:solidFill>
              <a:effectLst/>
              <a:latin typeface="Arial" panose="020B0604020202020204" pitchFamily="34" charset="0"/>
            </a:endParaRPr>
          </a:p>
        </p:txBody>
      </p:sp>
      <p:pic>
        <p:nvPicPr>
          <p:cNvPr id="8" name="Resim 7">
            <a:extLst>
              <a:ext uri="{FF2B5EF4-FFF2-40B4-BE49-F238E27FC236}">
                <a16:creationId xmlns:a16="http://schemas.microsoft.com/office/drawing/2014/main" id="{20704DAF-7D4E-9FEA-0A38-15FF92D3C25C}"/>
              </a:ext>
            </a:extLst>
          </p:cNvPr>
          <p:cNvPicPr>
            <a:picLocks noChangeAspect="1"/>
          </p:cNvPicPr>
          <p:nvPr/>
        </p:nvPicPr>
        <p:blipFill>
          <a:blip r:embed="rId4"/>
          <a:stretch>
            <a:fillRect/>
          </a:stretch>
        </p:blipFill>
        <p:spPr>
          <a:xfrm>
            <a:off x="372121" y="2947813"/>
            <a:ext cx="8195586" cy="155473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45</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NOT BETWEEN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350776" y="2960289"/>
            <a:ext cx="9386186" cy="626401"/>
          </a:xfrm>
          <a:prstGeom prst="rect">
            <a:avLst/>
          </a:prstGeom>
          <a:noFill/>
          <a:ln>
            <a:noFill/>
          </a:ln>
        </p:spPr>
        <p:txBody>
          <a:bodyPr spcFirstLastPara="1" wrap="square" lIns="91425" tIns="91425" rIns="91425" bIns="91425" anchor="t" anchorCtr="0">
            <a:noAutofit/>
          </a:bodyPr>
          <a:lstStyle/>
          <a:p>
            <a:r>
              <a:rPr lang="tr-TR" sz="1800" b="1" dirty="0">
                <a:solidFill>
                  <a:srgbClr val="202122"/>
                </a:solidFill>
                <a:latin typeface="Arial" panose="020B0604020202020204" pitchFamily="34" charset="0"/>
              </a:rPr>
              <a:t>WHERE</a:t>
            </a:r>
            <a:r>
              <a:rPr lang="tr-TR" sz="1800" dirty="0">
                <a:solidFill>
                  <a:srgbClr val="202122"/>
                </a:solidFill>
                <a:latin typeface="Arial" panose="020B0604020202020204" pitchFamily="34" charset="0"/>
              </a:rPr>
              <a:t> </a:t>
            </a:r>
            <a:r>
              <a:rPr lang="tr-TR" sz="1800" dirty="0" err="1">
                <a:solidFill>
                  <a:srgbClr val="202122"/>
                </a:solidFill>
                <a:latin typeface="Arial" panose="020B0604020202020204" pitchFamily="34" charset="0"/>
              </a:rPr>
              <a:t>test_expression</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NOT</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BETWEEN </a:t>
            </a:r>
            <a:r>
              <a:rPr lang="tr-TR" sz="1800" dirty="0" err="1">
                <a:solidFill>
                  <a:srgbClr val="202122"/>
                </a:solidFill>
                <a:latin typeface="Arial" panose="020B0604020202020204" pitchFamily="34" charset="0"/>
              </a:rPr>
              <a:t>low_expression</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AND </a:t>
            </a:r>
            <a:r>
              <a:rPr lang="tr-TR" sz="1800" dirty="0" err="1">
                <a:solidFill>
                  <a:srgbClr val="202122"/>
                </a:solidFill>
                <a:latin typeface="Arial" panose="020B0604020202020204" pitchFamily="34" charset="0"/>
              </a:rPr>
              <a:t>high_expression</a:t>
            </a:r>
            <a:endParaRPr lang="tr-TR" sz="1800" i="0" dirty="0">
              <a:solidFill>
                <a:srgbClr val="202122"/>
              </a:solidFill>
              <a:effectLst/>
              <a:latin typeface="Arial" panose="020B0604020202020204" pitchFamily="34" charset="0"/>
            </a:endParaRPr>
          </a:p>
        </p:txBody>
      </p:sp>
      <p:sp>
        <p:nvSpPr>
          <p:cNvPr id="3" name="Google Shape;788;p103">
            <a:extLst>
              <a:ext uri="{FF2B5EF4-FFF2-40B4-BE49-F238E27FC236}">
                <a16:creationId xmlns:a16="http://schemas.microsoft.com/office/drawing/2014/main" id="{02716184-BFD5-0429-F32A-A8628910B2FA}"/>
              </a:ext>
            </a:extLst>
          </p:cNvPr>
          <p:cNvSpPr/>
          <p:nvPr/>
        </p:nvSpPr>
        <p:spPr>
          <a:xfrm flipH="1">
            <a:off x="379025" y="1174326"/>
            <a:ext cx="8028900" cy="102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tr-TR" sz="2400" b="0" i="0" u="none" strike="noStrike" cap="none">
                <a:solidFill>
                  <a:srgbClr val="373A3C"/>
                </a:solidFill>
                <a:latin typeface="Raleway Medium"/>
                <a:ea typeface="Raleway Medium"/>
                <a:cs typeface="Raleway Medium"/>
                <a:sym typeface="Raleway Medium"/>
              </a:rPr>
              <a:t>We can use </a:t>
            </a:r>
            <a:r>
              <a:rPr lang="tr-TR" sz="2400" b="0" i="0" u="none" strike="noStrike" cap="none">
                <a:solidFill>
                  <a:srgbClr val="FF0000"/>
                </a:solidFill>
                <a:latin typeface="Raleway Medium"/>
                <a:ea typeface="Raleway Medium"/>
                <a:cs typeface="Raleway Medium"/>
                <a:sym typeface="Raleway Medium"/>
              </a:rPr>
              <a:t>NOT BETWEEN</a:t>
            </a:r>
            <a:r>
              <a:rPr lang="tr-TR" sz="2400" b="0" i="0" u="none" strike="noStrike" cap="none">
                <a:solidFill>
                  <a:srgbClr val="373A3C"/>
                </a:solidFill>
                <a:latin typeface="Raleway Medium"/>
                <a:ea typeface="Raleway Medium"/>
                <a:cs typeface="Raleway Medium"/>
                <a:sym typeface="Raleway Medium"/>
              </a:rPr>
              <a:t> to negate the result of the </a:t>
            </a:r>
            <a:r>
              <a:rPr lang="tr-TR" sz="2400" b="0" i="0" u="none" strike="noStrike" cap="none">
                <a:solidFill>
                  <a:srgbClr val="FF0000"/>
                </a:solidFill>
                <a:latin typeface="Raleway Medium"/>
                <a:ea typeface="Raleway Medium"/>
                <a:cs typeface="Raleway Medium"/>
                <a:sym typeface="Raleway Medium"/>
              </a:rPr>
              <a:t>BETWEEN</a:t>
            </a:r>
            <a:r>
              <a:rPr lang="tr-TR" sz="2400" b="0" i="0" u="none" strike="noStrike" cap="none">
                <a:solidFill>
                  <a:srgbClr val="373A3C"/>
                </a:solidFill>
                <a:latin typeface="Raleway Medium"/>
                <a:ea typeface="Raleway Medium"/>
                <a:cs typeface="Raleway Medium"/>
                <a:sym typeface="Raleway Medium"/>
              </a:rPr>
              <a:t> operator. The following is the syntax:</a:t>
            </a:r>
            <a:r>
              <a:rPr lang="tr-TR" sz="2400" b="0" i="0" u="none" strike="noStrike" cap="none">
                <a:solidFill>
                  <a:schemeClr val="dk1"/>
                </a:solidFill>
                <a:latin typeface="Raleway Medium"/>
                <a:ea typeface="Raleway Medium"/>
                <a:cs typeface="Raleway Medium"/>
                <a:sym typeface="Raleway Medium"/>
              </a:rPr>
              <a:t> </a:t>
            </a:r>
            <a:endParaRPr/>
          </a:p>
        </p:txBody>
      </p:sp>
    </p:spTree>
    <p:extLst>
      <p:ext uri="{BB962C8B-B14F-4D97-AF65-F5344CB8AC3E}">
        <p14:creationId xmlns:p14="http://schemas.microsoft.com/office/powerpoint/2010/main" val="371208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46</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BETWEEN </a:t>
            </a:r>
            <a:r>
              <a:rPr lang="tr-TR" sz="2400" dirty="0" err="1">
                <a:solidFill>
                  <a:srgbClr val="741B47"/>
                </a:solidFill>
                <a:latin typeface="Raleway Medium"/>
                <a:sym typeface="Raleway Medium"/>
              </a:rPr>
              <a:t>with</a:t>
            </a:r>
            <a:r>
              <a:rPr lang="tr-TR" sz="2400" dirty="0">
                <a:solidFill>
                  <a:srgbClr val="741B47"/>
                </a:solidFill>
                <a:latin typeface="Raleway Medium"/>
                <a:sym typeface="Raleway Medium"/>
              </a:rPr>
              <a:t> </a:t>
            </a:r>
            <a:r>
              <a:rPr lang="tr-TR" sz="2400" dirty="0" err="1">
                <a:solidFill>
                  <a:srgbClr val="741B47"/>
                </a:solidFill>
                <a:latin typeface="Raleway Medium"/>
                <a:sym typeface="Raleway Medium"/>
              </a:rPr>
              <a:t>Date</a:t>
            </a:r>
            <a:r>
              <a:rPr lang="tr-TR" sz="2400" dirty="0">
                <a:solidFill>
                  <a:srgbClr val="741B47"/>
                </a:solidFill>
                <a:latin typeface="Raleway Medium"/>
                <a:sym typeface="Raleway Medium"/>
              </a:rPr>
              <a:t> </a:t>
            </a:r>
            <a:r>
              <a:rPr lang="tr-TR" sz="2400" dirty="0" err="1">
                <a:solidFill>
                  <a:srgbClr val="741B47"/>
                </a:solidFill>
                <a:latin typeface="Raleway Medium"/>
                <a:sym typeface="Raleway Medium"/>
              </a:rPr>
              <a:t>Example</a:t>
            </a:r>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1195728" y="1167959"/>
            <a:ext cx="6455138" cy="935673"/>
          </a:xfrm>
          <a:prstGeom prst="rect">
            <a:avLst/>
          </a:prstGeom>
          <a:noFill/>
          <a:ln>
            <a:noFill/>
          </a:ln>
        </p:spPr>
        <p:txBody>
          <a:bodyPr spcFirstLastPara="1" wrap="square" lIns="91425" tIns="91425" rIns="91425" bIns="91425" anchor="t" anchorCtr="0">
            <a:noAutofit/>
          </a:bodyPr>
          <a:lstStyle/>
          <a:p>
            <a:r>
              <a:rPr lang="tr-TR" sz="1800" b="1" dirty="0">
                <a:solidFill>
                  <a:srgbClr val="202122"/>
                </a:solidFill>
                <a:latin typeface="Arial" panose="020B0604020202020204" pitchFamily="34" charset="0"/>
              </a:rPr>
              <a:t>SELECT *</a:t>
            </a:r>
          </a:p>
          <a:p>
            <a:r>
              <a:rPr lang="tr-TR" sz="1800" b="1" dirty="0">
                <a:solidFill>
                  <a:srgbClr val="202122"/>
                </a:solidFill>
                <a:latin typeface="Arial" panose="020B0604020202020204" pitchFamily="34" charset="0"/>
              </a:rPr>
              <a:t>FROM </a:t>
            </a:r>
            <a:r>
              <a:rPr lang="tr-TR" sz="1800" dirty="0" err="1">
                <a:solidFill>
                  <a:srgbClr val="202122"/>
                </a:solidFill>
                <a:latin typeface="Arial" panose="020B0604020202020204" pitchFamily="34" charset="0"/>
              </a:rPr>
              <a:t>employees</a:t>
            </a:r>
            <a:endParaRPr lang="tr-TR" sz="1800" dirty="0">
              <a:solidFill>
                <a:srgbClr val="202122"/>
              </a:solidFill>
              <a:latin typeface="Arial" panose="020B0604020202020204" pitchFamily="34" charset="0"/>
            </a:endParaRPr>
          </a:p>
          <a:p>
            <a:r>
              <a:rPr lang="tr-TR" sz="1800" b="1" dirty="0">
                <a:solidFill>
                  <a:srgbClr val="202122"/>
                </a:solidFill>
                <a:latin typeface="Arial" panose="020B0604020202020204" pitchFamily="34" charset="0"/>
              </a:rPr>
              <a:t>WHERE</a:t>
            </a:r>
            <a:r>
              <a:rPr lang="tr-TR" sz="1800" dirty="0">
                <a:solidFill>
                  <a:srgbClr val="202122"/>
                </a:solidFill>
                <a:latin typeface="Arial" panose="020B0604020202020204" pitchFamily="34" charset="0"/>
              </a:rPr>
              <a:t> </a:t>
            </a:r>
            <a:r>
              <a:rPr lang="tr-TR" sz="1800" dirty="0" err="1">
                <a:solidFill>
                  <a:srgbClr val="202122"/>
                </a:solidFill>
                <a:latin typeface="Arial" panose="020B0604020202020204" pitchFamily="34" charset="0"/>
              </a:rPr>
              <a:t>hiredate</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BETWEEN </a:t>
            </a:r>
            <a:r>
              <a:rPr lang="tr-TR" sz="1800" dirty="0">
                <a:solidFill>
                  <a:srgbClr val="202122"/>
                </a:solidFill>
                <a:latin typeface="Arial" panose="020B0604020202020204" pitchFamily="34" charset="0"/>
              </a:rPr>
              <a:t>'2018-01-01</a:t>
            </a:r>
            <a:r>
              <a:rPr lang="tr-TR" sz="1800" b="1" dirty="0">
                <a:solidFill>
                  <a:srgbClr val="202122"/>
                </a:solidFill>
                <a:latin typeface="Arial" panose="020B0604020202020204" pitchFamily="34" charset="0"/>
              </a:rPr>
              <a:t>' AND </a:t>
            </a:r>
            <a:r>
              <a:rPr lang="tr-TR" sz="1800" dirty="0">
                <a:solidFill>
                  <a:srgbClr val="202122"/>
                </a:solidFill>
                <a:latin typeface="Arial" panose="020B0604020202020204" pitchFamily="34" charset="0"/>
              </a:rPr>
              <a:t>'2019-01-01</a:t>
            </a:r>
            <a:r>
              <a:rPr lang="tr-TR" sz="1800" b="1" dirty="0">
                <a:solidFill>
                  <a:srgbClr val="202122"/>
                </a:solidFill>
                <a:latin typeface="Arial" panose="020B0604020202020204" pitchFamily="34" charset="0"/>
              </a:rPr>
              <a:t>' </a:t>
            </a:r>
            <a:endParaRPr lang="tr-TR" sz="1800" i="0" dirty="0">
              <a:solidFill>
                <a:srgbClr val="202122"/>
              </a:solidFill>
              <a:effectLst/>
              <a:latin typeface="Arial" panose="020B0604020202020204" pitchFamily="34" charset="0"/>
            </a:endParaRPr>
          </a:p>
        </p:txBody>
      </p:sp>
      <p:pic>
        <p:nvPicPr>
          <p:cNvPr id="9" name="Resim 8">
            <a:extLst>
              <a:ext uri="{FF2B5EF4-FFF2-40B4-BE49-F238E27FC236}">
                <a16:creationId xmlns:a16="http://schemas.microsoft.com/office/drawing/2014/main" id="{26116129-C5C3-3A2F-F2F1-776EB1B525C7}"/>
              </a:ext>
            </a:extLst>
          </p:cNvPr>
          <p:cNvPicPr>
            <a:picLocks noChangeAspect="1"/>
          </p:cNvPicPr>
          <p:nvPr/>
        </p:nvPicPr>
        <p:blipFill>
          <a:blip r:embed="rId3"/>
          <a:stretch>
            <a:fillRect/>
          </a:stretch>
        </p:blipFill>
        <p:spPr>
          <a:xfrm>
            <a:off x="475795" y="2246635"/>
            <a:ext cx="7895004" cy="2514818"/>
          </a:xfrm>
          <a:prstGeom prst="rect">
            <a:avLst/>
          </a:prstGeom>
        </p:spPr>
      </p:pic>
    </p:spTree>
    <p:extLst>
      <p:ext uri="{BB962C8B-B14F-4D97-AF65-F5344CB8AC3E}">
        <p14:creationId xmlns:p14="http://schemas.microsoft.com/office/powerpoint/2010/main" val="3708855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6"/>
          <p:cNvSpPr txBox="1">
            <a:spLocks noGrp="1"/>
          </p:cNvSpPr>
          <p:nvPr>
            <p:ph type="sldNum" idx="12"/>
          </p:nvPr>
        </p:nvSpPr>
        <p:spPr>
          <a:xfrm>
            <a:off x="8829675" y="4903875"/>
            <a:ext cx="2763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815" name="Google Shape;815;p106"/>
          <p:cNvSpPr txBox="1"/>
          <p:nvPr/>
        </p:nvSpPr>
        <p:spPr>
          <a:xfrm>
            <a:off x="1253050" y="821300"/>
            <a:ext cx="7167000" cy="2303100"/>
          </a:xfrm>
          <a:prstGeom prst="rect">
            <a:avLst/>
          </a:prstGeom>
          <a:solidFill>
            <a:srgbClr val="00B5D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4F4F4F"/>
                </a:solidFill>
                <a:latin typeface="Raleway"/>
                <a:ea typeface="Raleway"/>
                <a:cs typeface="Raleway"/>
                <a:sym typeface="Raleway"/>
              </a:rPr>
              <a:t>Using </a:t>
            </a:r>
            <a:r>
              <a:rPr lang="tr-TR" sz="2400" b="1">
                <a:solidFill>
                  <a:srgbClr val="85200C"/>
                </a:solidFill>
                <a:latin typeface="Raleway"/>
                <a:ea typeface="Raleway"/>
                <a:cs typeface="Raleway"/>
                <a:sym typeface="Raleway"/>
              </a:rPr>
              <a:t>BETWEEN</a:t>
            </a:r>
            <a:r>
              <a:rPr lang="tr-TR" sz="2400">
                <a:solidFill>
                  <a:srgbClr val="4F4F4F"/>
                </a:solidFill>
                <a:latin typeface="Raleway"/>
                <a:ea typeface="Raleway"/>
                <a:cs typeface="Raleway"/>
                <a:sym typeface="Raleway"/>
              </a:rPr>
              <a:t> is tricky for datetime! While </a:t>
            </a:r>
            <a:r>
              <a:rPr lang="tr-TR" sz="2400" b="1">
                <a:solidFill>
                  <a:srgbClr val="85200C"/>
                </a:solidFill>
                <a:latin typeface="Raleway"/>
                <a:ea typeface="Raleway"/>
                <a:cs typeface="Raleway"/>
                <a:sym typeface="Raleway"/>
              </a:rPr>
              <a:t>BETWEEN</a:t>
            </a:r>
            <a:r>
              <a:rPr lang="tr-TR" sz="2400">
                <a:solidFill>
                  <a:srgbClr val="4F4F4F"/>
                </a:solidFill>
                <a:latin typeface="Raleway"/>
                <a:ea typeface="Raleway"/>
                <a:cs typeface="Raleway"/>
                <a:sym typeface="Raleway"/>
              </a:rPr>
              <a:t> is generally inclusive of endpoints, it assumes the time is at 00:00:00 (i.e. midnight) for </a:t>
            </a:r>
            <a:r>
              <a:rPr lang="tr-TR" sz="2400" b="1">
                <a:solidFill>
                  <a:srgbClr val="85200C"/>
                </a:solidFill>
                <a:latin typeface="Raleway"/>
                <a:ea typeface="Raleway"/>
                <a:cs typeface="Raleway"/>
                <a:sym typeface="Raleway"/>
              </a:rPr>
              <a:t>datetime</a:t>
            </a:r>
            <a:r>
              <a:rPr lang="tr-TR" sz="2400">
                <a:solidFill>
                  <a:srgbClr val="4F4F4F"/>
                </a:solidFill>
                <a:latin typeface="Raleway"/>
                <a:ea typeface="Raleway"/>
                <a:cs typeface="Raleway"/>
                <a:sym typeface="Raleway"/>
              </a:rPr>
              <a:t>. So, the end point is exclusive. But, if you have just </a:t>
            </a:r>
            <a:r>
              <a:rPr lang="tr-TR" sz="2400" b="1">
                <a:solidFill>
                  <a:srgbClr val="85200C"/>
                </a:solidFill>
                <a:latin typeface="Raleway"/>
                <a:ea typeface="Raleway"/>
                <a:cs typeface="Raleway"/>
                <a:sym typeface="Raleway"/>
              </a:rPr>
              <a:t>date</a:t>
            </a:r>
            <a:r>
              <a:rPr lang="tr-TR" sz="2400">
                <a:solidFill>
                  <a:srgbClr val="4F4F4F"/>
                </a:solidFill>
                <a:latin typeface="Raleway"/>
                <a:ea typeface="Raleway"/>
                <a:cs typeface="Raleway"/>
                <a:sym typeface="Raleway"/>
              </a:rPr>
              <a:t>, then </a:t>
            </a:r>
            <a:r>
              <a:rPr lang="tr-TR" sz="2400" b="1">
                <a:solidFill>
                  <a:srgbClr val="85200C"/>
                </a:solidFill>
                <a:latin typeface="Raleway"/>
                <a:ea typeface="Raleway"/>
                <a:cs typeface="Raleway"/>
                <a:sym typeface="Raleway"/>
              </a:rPr>
              <a:t>BETWEEN</a:t>
            </a:r>
            <a:r>
              <a:rPr lang="tr-TR" sz="2400">
                <a:solidFill>
                  <a:srgbClr val="4F4F4F"/>
                </a:solidFill>
                <a:latin typeface="Raleway"/>
                <a:ea typeface="Raleway"/>
                <a:cs typeface="Raleway"/>
                <a:sym typeface="Raleway"/>
              </a:rPr>
              <a:t> behaves as expected.</a:t>
            </a:r>
            <a:endParaRPr sz="2400">
              <a:latin typeface="Raleway"/>
              <a:ea typeface="Raleway"/>
              <a:cs typeface="Raleway"/>
              <a:sym typeface="Raleway"/>
            </a:endParaRPr>
          </a:p>
          <a:p>
            <a:pPr marL="0" lvl="0" indent="0" algn="l" rtl="0">
              <a:spcBef>
                <a:spcPts val="0"/>
              </a:spcBef>
              <a:spcAft>
                <a:spcPts val="0"/>
              </a:spcAft>
              <a:buNone/>
            </a:pPr>
            <a:endParaRPr sz="2400" b="1">
              <a:solidFill>
                <a:srgbClr val="CC4125"/>
              </a:solidFill>
            </a:endParaRPr>
          </a:p>
        </p:txBody>
      </p:sp>
      <p:pic>
        <p:nvPicPr>
          <p:cNvPr id="816" name="Google Shape;816;p106"/>
          <p:cNvPicPr preferRelativeResize="0"/>
          <p:nvPr/>
        </p:nvPicPr>
        <p:blipFill>
          <a:blip r:embed="rId3">
            <a:alphaModFix/>
          </a:blip>
          <a:stretch>
            <a:fillRect/>
          </a:stretch>
        </p:blipFill>
        <p:spPr>
          <a:xfrm>
            <a:off x="209525" y="1405950"/>
            <a:ext cx="992100" cy="1133825"/>
          </a:xfrm>
          <a:prstGeom prst="rect">
            <a:avLst/>
          </a:prstGeom>
          <a:noFill/>
          <a:ln>
            <a:noFill/>
          </a:ln>
        </p:spPr>
      </p:pic>
      <p:sp>
        <p:nvSpPr>
          <p:cNvPr id="817" name="Google Shape;817;p106"/>
          <p:cNvSpPr txBox="1"/>
          <p:nvPr/>
        </p:nvSpPr>
        <p:spPr>
          <a:xfrm>
            <a:off x="477125" y="2082575"/>
            <a:ext cx="6072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500" b="1">
                <a:latin typeface="Raleway"/>
                <a:ea typeface="Raleway"/>
                <a:cs typeface="Raleway"/>
                <a:sym typeface="Raleway"/>
              </a:rPr>
              <a:t>TIP</a:t>
            </a:r>
            <a:endParaRPr sz="1500" b="1">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7"/>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IN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49</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IN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1801443" y="3026097"/>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IN</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velue_list</a:t>
            </a:r>
            <a:r>
              <a:rPr lang="tr-TR" sz="2000" dirty="0">
                <a:solidFill>
                  <a:srgbClr val="202122"/>
                </a:solidFill>
                <a:latin typeface="Arial" panose="020B0604020202020204" pitchFamily="34" charset="0"/>
              </a:rPr>
              <a:t>)</a:t>
            </a:r>
            <a:endParaRPr lang="tr-TR" sz="2000" i="0" dirty="0">
              <a:solidFill>
                <a:srgbClr val="202122"/>
              </a:solidFill>
              <a:effectLst/>
              <a:latin typeface="Arial" panose="020B0604020202020204" pitchFamily="34" charset="0"/>
            </a:endParaRPr>
          </a:p>
        </p:txBody>
      </p:sp>
      <p:sp>
        <p:nvSpPr>
          <p:cNvPr id="3" name="Google Shape;835;p109">
            <a:extLst>
              <a:ext uri="{FF2B5EF4-FFF2-40B4-BE49-F238E27FC236}">
                <a16:creationId xmlns:a16="http://schemas.microsoft.com/office/drawing/2014/main" id="{A6EBC662-CD7D-90DB-AA56-8D8137422DBB}"/>
              </a:ext>
            </a:extLst>
          </p:cNvPr>
          <p:cNvSpPr/>
          <p:nvPr/>
        </p:nvSpPr>
        <p:spPr>
          <a:xfrm flipH="1">
            <a:off x="378929" y="1346516"/>
            <a:ext cx="8096400" cy="1200300"/>
          </a:xfrm>
          <a:prstGeom prst="rect">
            <a:avLst/>
          </a:prstGeom>
          <a:solidFill>
            <a:srgbClr val="6EAB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73A3C"/>
              </a:buClr>
              <a:buSzPts val="2400"/>
              <a:buFont typeface="Arial"/>
              <a:buNone/>
            </a:pPr>
            <a:r>
              <a:rPr lang="tr-TR" sz="2400" b="0" i="0" u="none" strike="noStrike" cap="none" dirty="0" err="1">
                <a:solidFill>
                  <a:srgbClr val="373A3C"/>
                </a:solidFill>
                <a:latin typeface="Raleway Medium"/>
                <a:ea typeface="Raleway Medium"/>
                <a:cs typeface="Raleway Medium"/>
                <a:sym typeface="Raleway Medium"/>
              </a:rPr>
              <a:t>The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85200C"/>
                </a:solidFill>
                <a:latin typeface="Raleway Medium"/>
                <a:ea typeface="Raleway Medium"/>
                <a:cs typeface="Raleway Medium"/>
                <a:sym typeface="Raleway Medium"/>
              </a:rPr>
              <a:t>IN</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operator</a:t>
            </a:r>
            <a:r>
              <a:rPr lang="tr-TR" sz="2400" b="0" i="0" u="none" strike="noStrike" cap="none" dirty="0">
                <a:solidFill>
                  <a:srgbClr val="373A3C"/>
                </a:solidFill>
                <a:latin typeface="Raleway Medium"/>
                <a:ea typeface="Raleway Medium"/>
                <a:cs typeface="Raleway Medium"/>
                <a:sym typeface="Raleway Medium"/>
              </a:rPr>
              <a:t> is </a:t>
            </a:r>
            <a:r>
              <a:rPr lang="tr-TR" sz="2400" b="0" i="0" u="none" strike="noStrike" cap="none" dirty="0" err="1">
                <a:solidFill>
                  <a:srgbClr val="373A3C"/>
                </a:solidFill>
                <a:latin typeface="Raleway Medium"/>
                <a:ea typeface="Raleway Medium"/>
                <a:cs typeface="Raleway Medium"/>
                <a:sym typeface="Raleway Medium"/>
              </a:rPr>
              <a:t>used</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to</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determine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whether</a:t>
            </a:r>
            <a:r>
              <a:rPr lang="tr-TR" sz="2400" b="0" i="0" u="none" strike="noStrike" cap="none" dirty="0">
                <a:solidFill>
                  <a:srgbClr val="373A3C"/>
                </a:solidFill>
                <a:latin typeface="Raleway Medium"/>
                <a:ea typeface="Raleway Medium"/>
                <a:cs typeface="Raleway Medium"/>
                <a:sym typeface="Raleway Medium"/>
              </a:rPr>
              <a:t> a </a:t>
            </a:r>
            <a:r>
              <a:rPr lang="tr-TR" sz="2400" b="0" i="0" u="none" strike="noStrike" cap="none" dirty="0" err="1">
                <a:solidFill>
                  <a:srgbClr val="373A3C"/>
                </a:solidFill>
                <a:latin typeface="Raleway Medium"/>
                <a:ea typeface="Raleway Medium"/>
                <a:cs typeface="Raleway Medium"/>
                <a:sym typeface="Raleway Medium"/>
              </a:rPr>
              <a:t>value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matches</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any</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value</a:t>
            </a:r>
            <a:r>
              <a:rPr lang="tr-TR" sz="2400" b="0" i="0" u="none" strike="noStrike" cap="none" dirty="0">
                <a:solidFill>
                  <a:srgbClr val="373A3C"/>
                </a:solidFill>
                <a:latin typeface="Raleway Medium"/>
                <a:ea typeface="Raleway Medium"/>
                <a:cs typeface="Raleway Medium"/>
                <a:sym typeface="Raleway Medium"/>
              </a:rPr>
              <a:t> in a </a:t>
            </a:r>
            <a:r>
              <a:rPr lang="tr-TR" sz="2400" b="0" i="0" u="none" strike="noStrike" cap="none" dirty="0" err="1">
                <a:solidFill>
                  <a:srgbClr val="373A3C"/>
                </a:solidFill>
                <a:latin typeface="Raleway Medium"/>
                <a:ea typeface="Raleway Medium"/>
                <a:cs typeface="Raleway Medium"/>
                <a:sym typeface="Raleway Medium"/>
              </a:rPr>
              <a:t>list</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use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85200C"/>
                </a:solidFill>
                <a:latin typeface="Raleway Medium"/>
                <a:ea typeface="Raleway Medium"/>
                <a:cs typeface="Raleway Medium"/>
                <a:sym typeface="Raleway Medium"/>
              </a:rPr>
              <a:t>IN</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operator</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with</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a:solidFill>
                  <a:srgbClr val="85200C"/>
                </a:solidFill>
                <a:latin typeface="Raleway Medium"/>
                <a:ea typeface="Raleway Medium"/>
                <a:cs typeface="Raleway Medium"/>
                <a:sym typeface="Raleway Medium"/>
              </a:rPr>
              <a:t>WHERE</a:t>
            </a:r>
            <a:r>
              <a:rPr lang="tr-TR" sz="2400" b="0" i="0" u="none" strike="noStrike" cap="none" dirty="0">
                <a:solidFill>
                  <a:srgbClr val="373A3C"/>
                </a:solidFill>
                <a:latin typeface="Raleway Medium"/>
                <a:ea typeface="Raleway Medium"/>
                <a:cs typeface="Raleway Medium"/>
                <a:sym typeface="Raleway Medium"/>
              </a:rPr>
              <a:t> </a:t>
            </a:r>
            <a:r>
              <a:rPr lang="tr-TR" sz="2400" b="0" i="0" u="none" strike="noStrike" cap="none" dirty="0" err="1">
                <a:solidFill>
                  <a:srgbClr val="373A3C"/>
                </a:solidFill>
                <a:latin typeface="Raleway Medium"/>
                <a:ea typeface="Raleway Medium"/>
                <a:cs typeface="Raleway Medium"/>
                <a:sym typeface="Raleway Medium"/>
              </a:rPr>
              <a:t>clause</a:t>
            </a:r>
            <a:r>
              <a:rPr lang="tr-TR" sz="2400" b="0" i="0" u="none" strike="noStrike" cap="none" dirty="0">
                <a:solidFill>
                  <a:srgbClr val="373A3C"/>
                </a:solidFill>
                <a:latin typeface="Raleway Medium"/>
                <a:ea typeface="Raleway Medium"/>
                <a:cs typeface="Raleway Medium"/>
                <a:sym typeface="Raleway Medium"/>
              </a:rPr>
              <a:t>.</a:t>
            </a:r>
            <a:r>
              <a:rPr lang="tr-TR" sz="2400" b="0" i="0" u="none" strike="noStrike" cap="none" dirty="0">
                <a:solidFill>
                  <a:schemeClr val="dk1"/>
                </a:solidFill>
                <a:latin typeface="Raleway Medium"/>
                <a:ea typeface="Raleway Medium"/>
                <a:cs typeface="Raleway Medium"/>
                <a:sym typeface="Raleway Medium"/>
              </a:rPr>
              <a:t> </a:t>
            </a:r>
            <a:endParaRPr dirty="0"/>
          </a:p>
        </p:txBody>
      </p:sp>
    </p:spTree>
    <p:extLst>
      <p:ext uri="{BB962C8B-B14F-4D97-AF65-F5344CB8AC3E}">
        <p14:creationId xmlns:p14="http://schemas.microsoft.com/office/powerpoint/2010/main" val="198227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ctrTitle"/>
          </p:nvPr>
        </p:nvSpPr>
        <p:spPr>
          <a:xfrm>
            <a:off x="1090750" y="1863600"/>
            <a:ext cx="6332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SELECT Statement</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50</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IN </a:t>
            </a:r>
            <a:r>
              <a:rPr lang="tr-TR" sz="2400" dirty="0" err="1">
                <a:solidFill>
                  <a:srgbClr val="741B47"/>
                </a:solidFill>
                <a:latin typeface="Raleway Medium"/>
                <a:sym typeface="Raleway Medium"/>
              </a:rPr>
              <a:t>Operator</a:t>
            </a:r>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1716589" y="1464922"/>
            <a:ext cx="6455138" cy="935673"/>
          </a:xfrm>
          <a:prstGeom prst="rect">
            <a:avLst/>
          </a:prstGeom>
          <a:noFill/>
          <a:ln>
            <a:noFill/>
          </a:ln>
        </p:spPr>
        <p:txBody>
          <a:bodyPr spcFirstLastPara="1" wrap="square" lIns="91425" tIns="91425" rIns="91425" bIns="91425" anchor="t" anchorCtr="0">
            <a:noAutofit/>
          </a:bodyPr>
          <a:lstStyle/>
          <a:p>
            <a:r>
              <a:rPr lang="tr-TR" sz="1800" b="1" dirty="0">
                <a:solidFill>
                  <a:srgbClr val="202122"/>
                </a:solidFill>
                <a:latin typeface="Arial" panose="020B0604020202020204" pitchFamily="34" charset="0"/>
              </a:rPr>
              <a:t>SELECT *</a:t>
            </a:r>
          </a:p>
          <a:p>
            <a:r>
              <a:rPr lang="tr-TR" sz="1800" b="1" dirty="0">
                <a:solidFill>
                  <a:srgbClr val="202122"/>
                </a:solidFill>
                <a:latin typeface="Arial" panose="020B0604020202020204" pitchFamily="34" charset="0"/>
              </a:rPr>
              <a:t>FROM </a:t>
            </a:r>
            <a:r>
              <a:rPr lang="tr-TR" sz="1800" dirty="0" err="1">
                <a:solidFill>
                  <a:srgbClr val="202122"/>
                </a:solidFill>
                <a:latin typeface="Arial" panose="020B0604020202020204" pitchFamily="34" charset="0"/>
              </a:rPr>
              <a:t>employees</a:t>
            </a:r>
            <a:endParaRPr lang="tr-TR" sz="1800" dirty="0">
              <a:solidFill>
                <a:srgbClr val="202122"/>
              </a:solidFill>
              <a:latin typeface="Arial" panose="020B0604020202020204" pitchFamily="34" charset="0"/>
            </a:endParaRPr>
          </a:p>
          <a:p>
            <a:r>
              <a:rPr lang="tr-TR" sz="1800" b="1" dirty="0">
                <a:solidFill>
                  <a:srgbClr val="202122"/>
                </a:solidFill>
                <a:latin typeface="Arial" panose="020B0604020202020204" pitchFamily="34" charset="0"/>
              </a:rPr>
              <a:t>WHERE</a:t>
            </a:r>
            <a:r>
              <a:rPr lang="tr-TR" sz="1800" dirty="0">
                <a:solidFill>
                  <a:srgbClr val="202122"/>
                </a:solidFill>
                <a:latin typeface="Arial" panose="020B0604020202020204" pitchFamily="34" charset="0"/>
              </a:rPr>
              <a:t> </a:t>
            </a:r>
            <a:r>
              <a:rPr lang="tr-TR" sz="1800" dirty="0" err="1">
                <a:solidFill>
                  <a:srgbClr val="202122"/>
                </a:solidFill>
                <a:latin typeface="Arial" panose="020B0604020202020204" pitchFamily="34" charset="0"/>
              </a:rPr>
              <a:t>job</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IN</a:t>
            </a:r>
            <a:r>
              <a:rPr lang="tr-TR" sz="1800" dirty="0">
                <a:solidFill>
                  <a:srgbClr val="202122"/>
                </a:solidFill>
                <a:latin typeface="Arial" panose="020B0604020202020204" pitchFamily="34" charset="0"/>
              </a:rPr>
              <a:t> ('Manager','</a:t>
            </a:r>
            <a:r>
              <a:rPr lang="tr-TR" sz="1800" dirty="0" err="1">
                <a:solidFill>
                  <a:srgbClr val="202122"/>
                </a:solidFill>
                <a:latin typeface="Arial" panose="020B0604020202020204" pitchFamily="34" charset="0"/>
              </a:rPr>
              <a:t>Mechanic</a:t>
            </a:r>
            <a:r>
              <a:rPr lang="tr-TR" sz="1800" dirty="0">
                <a:solidFill>
                  <a:srgbClr val="202122"/>
                </a:solidFill>
                <a:latin typeface="Arial" panose="020B0604020202020204" pitchFamily="34" charset="0"/>
              </a:rPr>
              <a:t>');</a:t>
            </a:r>
            <a:r>
              <a:rPr lang="tr-TR" sz="1800" b="1" dirty="0">
                <a:solidFill>
                  <a:srgbClr val="202122"/>
                </a:solidFill>
                <a:latin typeface="Arial" panose="020B0604020202020204" pitchFamily="34" charset="0"/>
              </a:rPr>
              <a:t> </a:t>
            </a:r>
            <a:endParaRPr lang="tr-TR" sz="1800" i="0" dirty="0">
              <a:solidFill>
                <a:srgbClr val="202122"/>
              </a:solidFill>
              <a:effectLst/>
              <a:latin typeface="Arial" panose="020B0604020202020204" pitchFamily="34" charset="0"/>
            </a:endParaRPr>
          </a:p>
        </p:txBody>
      </p:sp>
      <p:pic>
        <p:nvPicPr>
          <p:cNvPr id="6" name="Resim 5">
            <a:extLst>
              <a:ext uri="{FF2B5EF4-FFF2-40B4-BE49-F238E27FC236}">
                <a16:creationId xmlns:a16="http://schemas.microsoft.com/office/drawing/2014/main" id="{8F256FA2-B44B-F69C-5C70-B260C1E9695D}"/>
              </a:ext>
            </a:extLst>
          </p:cNvPr>
          <p:cNvPicPr>
            <a:picLocks noChangeAspect="1"/>
          </p:cNvPicPr>
          <p:nvPr/>
        </p:nvPicPr>
        <p:blipFill>
          <a:blip r:embed="rId3"/>
          <a:stretch>
            <a:fillRect/>
          </a:stretch>
        </p:blipFill>
        <p:spPr>
          <a:xfrm>
            <a:off x="468174" y="2625351"/>
            <a:ext cx="7910245" cy="1737511"/>
          </a:xfrm>
          <a:prstGeom prst="rect">
            <a:avLst/>
          </a:prstGeom>
        </p:spPr>
      </p:pic>
    </p:spTree>
    <p:extLst>
      <p:ext uri="{BB962C8B-B14F-4D97-AF65-F5344CB8AC3E}">
        <p14:creationId xmlns:p14="http://schemas.microsoft.com/office/powerpoint/2010/main" val="285067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1"/>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sp>
        <p:nvSpPr>
          <p:cNvPr id="854" name="Google Shape;854;p111"/>
          <p:cNvSpPr txBox="1"/>
          <p:nvPr/>
        </p:nvSpPr>
        <p:spPr>
          <a:xfrm>
            <a:off x="1311600" y="1457963"/>
            <a:ext cx="7363800" cy="1287000"/>
          </a:xfrm>
          <a:prstGeom prst="rect">
            <a:avLst/>
          </a:prstGeom>
          <a:solidFill>
            <a:srgbClr val="6EAB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latin typeface="Raleway"/>
                <a:ea typeface="Raleway"/>
                <a:cs typeface="Raleway"/>
                <a:sym typeface="Raleway"/>
              </a:rPr>
              <a:t>If you have a query in which you use many</a:t>
            </a:r>
            <a:r>
              <a:rPr lang="tr-TR" sz="2400">
                <a:solidFill>
                  <a:srgbClr val="2F6473"/>
                </a:solidFill>
                <a:latin typeface="Raleway"/>
                <a:ea typeface="Raleway"/>
                <a:cs typeface="Raleway"/>
                <a:sym typeface="Raleway"/>
              </a:rPr>
              <a:t> </a:t>
            </a:r>
            <a:r>
              <a:rPr lang="tr-TR" sz="2400">
                <a:solidFill>
                  <a:srgbClr val="FF0000"/>
                </a:solidFill>
                <a:latin typeface="Raleway"/>
                <a:ea typeface="Raleway"/>
                <a:cs typeface="Raleway"/>
                <a:sym typeface="Raleway"/>
              </a:rPr>
              <a:t>OR</a:t>
            </a:r>
            <a:r>
              <a:rPr lang="tr-TR" sz="2400">
                <a:solidFill>
                  <a:srgbClr val="2F6473"/>
                </a:solidFill>
                <a:latin typeface="Raleway"/>
                <a:ea typeface="Raleway"/>
                <a:cs typeface="Raleway"/>
                <a:sym typeface="Raleway"/>
              </a:rPr>
              <a:t> </a:t>
            </a:r>
            <a:r>
              <a:rPr lang="tr-TR" sz="2400">
                <a:latin typeface="Raleway"/>
                <a:ea typeface="Raleway"/>
                <a:cs typeface="Raleway"/>
                <a:sym typeface="Raleway"/>
              </a:rPr>
              <a:t>operators, consider using the</a:t>
            </a:r>
            <a:r>
              <a:rPr lang="tr-TR" sz="2400">
                <a:solidFill>
                  <a:srgbClr val="2F6473"/>
                </a:solidFill>
                <a:latin typeface="Raleway"/>
                <a:ea typeface="Raleway"/>
                <a:cs typeface="Raleway"/>
                <a:sym typeface="Raleway"/>
              </a:rPr>
              <a:t> </a:t>
            </a:r>
            <a:r>
              <a:rPr lang="tr-TR" sz="2400">
                <a:solidFill>
                  <a:srgbClr val="FF0000"/>
                </a:solidFill>
                <a:latin typeface="Raleway"/>
                <a:ea typeface="Raleway"/>
                <a:cs typeface="Raleway"/>
                <a:sym typeface="Raleway"/>
              </a:rPr>
              <a:t>IN</a:t>
            </a:r>
            <a:r>
              <a:rPr lang="tr-TR" sz="2400">
                <a:solidFill>
                  <a:srgbClr val="2F6473"/>
                </a:solidFill>
                <a:latin typeface="Raleway"/>
                <a:ea typeface="Raleway"/>
                <a:cs typeface="Raleway"/>
                <a:sym typeface="Raleway"/>
              </a:rPr>
              <a:t> </a:t>
            </a:r>
            <a:r>
              <a:rPr lang="tr-TR" sz="2400">
                <a:latin typeface="Raleway"/>
                <a:ea typeface="Raleway"/>
                <a:cs typeface="Raleway"/>
                <a:sym typeface="Raleway"/>
              </a:rPr>
              <a:t>operator instead. This will make your query more readable.</a:t>
            </a:r>
            <a:endParaRPr sz="2400">
              <a:latin typeface="Raleway Light"/>
              <a:ea typeface="Raleway Light"/>
              <a:cs typeface="Raleway Light"/>
              <a:sym typeface="Raleway Light"/>
            </a:endParaRPr>
          </a:p>
        </p:txBody>
      </p:sp>
      <p:pic>
        <p:nvPicPr>
          <p:cNvPr id="855" name="Google Shape;855;p111"/>
          <p:cNvPicPr preferRelativeResize="0"/>
          <p:nvPr/>
        </p:nvPicPr>
        <p:blipFill>
          <a:blip r:embed="rId3">
            <a:alphaModFix/>
          </a:blip>
          <a:stretch>
            <a:fillRect/>
          </a:stretch>
        </p:blipFill>
        <p:spPr>
          <a:xfrm>
            <a:off x="209525" y="1534550"/>
            <a:ext cx="992100" cy="1133825"/>
          </a:xfrm>
          <a:prstGeom prst="rect">
            <a:avLst/>
          </a:prstGeom>
          <a:noFill/>
          <a:ln>
            <a:noFill/>
          </a:ln>
        </p:spPr>
      </p:pic>
      <p:sp>
        <p:nvSpPr>
          <p:cNvPr id="856" name="Google Shape;856;p111"/>
          <p:cNvSpPr txBox="1"/>
          <p:nvPr/>
        </p:nvSpPr>
        <p:spPr>
          <a:xfrm>
            <a:off x="452225" y="2151150"/>
            <a:ext cx="5067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500" b="1">
                <a:latin typeface="Raleway"/>
                <a:ea typeface="Raleway"/>
                <a:cs typeface="Raleway"/>
                <a:sym typeface="Raleway"/>
              </a:rPr>
              <a:t>TIP</a:t>
            </a:r>
            <a:endParaRPr sz="1500" b="1">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52</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NOT IN </a:t>
            </a:r>
            <a:r>
              <a:rPr lang="tr-TR" sz="2400" dirty="0" err="1">
                <a:solidFill>
                  <a:srgbClr val="741B47"/>
                </a:solidFill>
                <a:latin typeface="Raleway Medium"/>
                <a:sym typeface="Raleway Medium"/>
              </a:rPr>
              <a:t>Operator</a:t>
            </a:r>
            <a:endParaRPr lang="tr-TR" sz="2400" dirty="0">
              <a:solidFill>
                <a:srgbClr val="741B47"/>
              </a:solidFill>
              <a:latin typeface="Raleway Medium"/>
              <a:sym typeface="Raleway Medium"/>
            </a:endParaRPr>
          </a:p>
          <a:p>
            <a:endParaRPr lang="en-US" sz="2400" dirty="0">
              <a:solidFill>
                <a:srgbClr val="741B47"/>
              </a:solidFill>
              <a:latin typeface="Raleway Medium"/>
              <a:sym typeface="Raleway"/>
            </a:endParaRPr>
          </a:p>
        </p:txBody>
      </p:sp>
      <p:sp>
        <p:nvSpPr>
          <p:cNvPr id="4" name="Google Shape;200;p32">
            <a:extLst>
              <a:ext uri="{FF2B5EF4-FFF2-40B4-BE49-F238E27FC236}">
                <a16:creationId xmlns:a16="http://schemas.microsoft.com/office/drawing/2014/main" id="{372C1614-4493-10A2-AC7A-F1C9A16DC590}"/>
              </a:ext>
            </a:extLst>
          </p:cNvPr>
          <p:cNvSpPr txBox="1"/>
          <p:nvPr/>
        </p:nvSpPr>
        <p:spPr>
          <a:xfrm>
            <a:off x="1705014" y="1281571"/>
            <a:ext cx="6455138" cy="935673"/>
          </a:xfrm>
          <a:prstGeom prst="rect">
            <a:avLst/>
          </a:prstGeom>
          <a:noFill/>
          <a:ln>
            <a:noFill/>
          </a:ln>
        </p:spPr>
        <p:txBody>
          <a:bodyPr spcFirstLastPara="1" wrap="square" lIns="91425" tIns="91425" rIns="91425" bIns="91425" anchor="t" anchorCtr="0">
            <a:noAutofit/>
          </a:bodyPr>
          <a:lstStyle/>
          <a:p>
            <a:r>
              <a:rPr lang="tr-TR" sz="1800" b="1" dirty="0">
                <a:solidFill>
                  <a:srgbClr val="202122"/>
                </a:solidFill>
                <a:latin typeface="Arial" panose="020B0604020202020204" pitchFamily="34" charset="0"/>
              </a:rPr>
              <a:t>SELECT *</a:t>
            </a:r>
          </a:p>
          <a:p>
            <a:r>
              <a:rPr lang="tr-TR" sz="1800" b="1" dirty="0">
                <a:solidFill>
                  <a:srgbClr val="202122"/>
                </a:solidFill>
                <a:latin typeface="Arial" panose="020B0604020202020204" pitchFamily="34" charset="0"/>
              </a:rPr>
              <a:t>FROM </a:t>
            </a:r>
            <a:r>
              <a:rPr lang="tr-TR" sz="1800" dirty="0" err="1">
                <a:solidFill>
                  <a:srgbClr val="202122"/>
                </a:solidFill>
                <a:latin typeface="Arial" panose="020B0604020202020204" pitchFamily="34" charset="0"/>
              </a:rPr>
              <a:t>employees</a:t>
            </a:r>
            <a:endParaRPr lang="tr-TR" sz="1800" dirty="0">
              <a:solidFill>
                <a:srgbClr val="202122"/>
              </a:solidFill>
              <a:latin typeface="Arial" panose="020B0604020202020204" pitchFamily="34" charset="0"/>
            </a:endParaRPr>
          </a:p>
          <a:p>
            <a:r>
              <a:rPr lang="tr-TR" sz="1800" b="1" dirty="0">
                <a:solidFill>
                  <a:srgbClr val="202122"/>
                </a:solidFill>
                <a:latin typeface="Arial" panose="020B0604020202020204" pitchFamily="34" charset="0"/>
              </a:rPr>
              <a:t>WHERE</a:t>
            </a:r>
            <a:r>
              <a:rPr lang="tr-TR" sz="1800" dirty="0">
                <a:solidFill>
                  <a:srgbClr val="202122"/>
                </a:solidFill>
                <a:latin typeface="Arial" panose="020B0604020202020204" pitchFamily="34" charset="0"/>
              </a:rPr>
              <a:t> </a:t>
            </a:r>
            <a:r>
              <a:rPr lang="tr-TR" sz="1800" dirty="0" err="1">
                <a:solidFill>
                  <a:srgbClr val="202122"/>
                </a:solidFill>
                <a:latin typeface="Arial" panose="020B0604020202020204" pitchFamily="34" charset="0"/>
              </a:rPr>
              <a:t>job</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NOT</a:t>
            </a:r>
            <a:r>
              <a:rPr lang="tr-TR" sz="1800" dirty="0">
                <a:solidFill>
                  <a:srgbClr val="202122"/>
                </a:solidFill>
                <a:latin typeface="Arial" panose="020B0604020202020204" pitchFamily="34" charset="0"/>
              </a:rPr>
              <a:t> </a:t>
            </a:r>
            <a:r>
              <a:rPr lang="tr-TR" sz="1800" b="1" dirty="0">
                <a:solidFill>
                  <a:srgbClr val="202122"/>
                </a:solidFill>
                <a:latin typeface="Arial" panose="020B0604020202020204" pitchFamily="34" charset="0"/>
              </a:rPr>
              <a:t>IN</a:t>
            </a:r>
            <a:r>
              <a:rPr lang="tr-TR" sz="1800" dirty="0">
                <a:solidFill>
                  <a:srgbClr val="202122"/>
                </a:solidFill>
                <a:latin typeface="Arial" panose="020B0604020202020204" pitchFamily="34" charset="0"/>
              </a:rPr>
              <a:t> ('Manager','</a:t>
            </a:r>
            <a:r>
              <a:rPr lang="tr-TR" sz="1800" dirty="0" err="1">
                <a:solidFill>
                  <a:srgbClr val="202122"/>
                </a:solidFill>
                <a:latin typeface="Arial" panose="020B0604020202020204" pitchFamily="34" charset="0"/>
              </a:rPr>
              <a:t>Mechanic</a:t>
            </a:r>
            <a:r>
              <a:rPr lang="tr-TR" sz="1800" dirty="0">
                <a:solidFill>
                  <a:srgbClr val="202122"/>
                </a:solidFill>
                <a:latin typeface="Arial" panose="020B0604020202020204" pitchFamily="34" charset="0"/>
              </a:rPr>
              <a:t>');</a:t>
            </a:r>
            <a:r>
              <a:rPr lang="tr-TR" sz="1800" b="1" dirty="0">
                <a:solidFill>
                  <a:srgbClr val="202122"/>
                </a:solidFill>
                <a:latin typeface="Arial" panose="020B0604020202020204" pitchFamily="34" charset="0"/>
              </a:rPr>
              <a:t> </a:t>
            </a:r>
            <a:endParaRPr lang="tr-TR" sz="1800" i="0" dirty="0">
              <a:solidFill>
                <a:srgbClr val="202122"/>
              </a:solidFill>
              <a:effectLst/>
              <a:latin typeface="Arial" panose="020B0604020202020204" pitchFamily="34" charset="0"/>
            </a:endParaRPr>
          </a:p>
        </p:txBody>
      </p:sp>
      <p:pic>
        <p:nvPicPr>
          <p:cNvPr id="5" name="Resim 4">
            <a:extLst>
              <a:ext uri="{FF2B5EF4-FFF2-40B4-BE49-F238E27FC236}">
                <a16:creationId xmlns:a16="http://schemas.microsoft.com/office/drawing/2014/main" id="{1ED7CFCA-C4D9-8587-4423-64516852B4C5}"/>
              </a:ext>
            </a:extLst>
          </p:cNvPr>
          <p:cNvPicPr>
            <a:picLocks noChangeAspect="1"/>
          </p:cNvPicPr>
          <p:nvPr/>
        </p:nvPicPr>
        <p:blipFill>
          <a:blip r:embed="rId3"/>
          <a:stretch>
            <a:fillRect/>
          </a:stretch>
        </p:blipFill>
        <p:spPr>
          <a:xfrm>
            <a:off x="616877" y="2442000"/>
            <a:ext cx="7910245" cy="2194750"/>
          </a:xfrm>
          <a:prstGeom prst="rect">
            <a:avLst/>
          </a:prstGeom>
        </p:spPr>
      </p:pic>
    </p:spTree>
    <p:extLst>
      <p:ext uri="{BB962C8B-B14F-4D97-AF65-F5344CB8AC3E}">
        <p14:creationId xmlns:p14="http://schemas.microsoft.com/office/powerpoint/2010/main" val="1557837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4"/>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LIKE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LIKE </a:t>
            </a:r>
            <a:r>
              <a:rPr lang="tr-TR" sz="2400" dirty="0" err="1">
                <a:solidFill>
                  <a:srgbClr val="741B47"/>
                </a:solidFill>
                <a:latin typeface="Raleway Medium"/>
                <a:sym typeface="Raleway Medium"/>
              </a:rPr>
              <a:t>Operator</a:t>
            </a:r>
            <a:endParaRPr lang="tr-TR" sz="2400" dirty="0">
              <a:solidFill>
                <a:srgbClr val="741B47"/>
              </a:solidFill>
              <a:latin typeface="Raleway Medium"/>
              <a:sym typeface="Raleway Medium"/>
            </a:endParaRPr>
          </a:p>
          <a:p>
            <a:endParaRPr lang="en-US" sz="2400" dirty="0">
              <a:solidFill>
                <a:srgbClr val="741B47"/>
              </a:solidFill>
              <a:latin typeface="Raleway Medium"/>
              <a:sym typeface="Raleway"/>
            </a:endParaRPr>
          </a:p>
        </p:txBody>
      </p:sp>
      <p:sp>
        <p:nvSpPr>
          <p:cNvPr id="3" name="Google Shape;896;p116">
            <a:extLst>
              <a:ext uri="{FF2B5EF4-FFF2-40B4-BE49-F238E27FC236}">
                <a16:creationId xmlns:a16="http://schemas.microsoft.com/office/drawing/2014/main" id="{B550E717-F85F-597C-1E69-F8D42B4EBFBC}"/>
              </a:ext>
            </a:extLst>
          </p:cNvPr>
          <p:cNvSpPr txBox="1"/>
          <p:nvPr/>
        </p:nvSpPr>
        <p:spPr>
          <a:xfrm>
            <a:off x="413850" y="1123300"/>
            <a:ext cx="7784100" cy="1100100"/>
          </a:xfrm>
          <a:prstGeom prst="rect">
            <a:avLst/>
          </a:prstGeom>
          <a:solidFill>
            <a:srgbClr val="6EAB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dirty="0" err="1">
                <a:solidFill>
                  <a:srgbClr val="373A3C"/>
                </a:solidFill>
                <a:latin typeface="Raleway"/>
                <a:ea typeface="Raleway"/>
                <a:cs typeface="Raleway"/>
                <a:sym typeface="Raleway"/>
              </a:rPr>
              <a:t>After</a:t>
            </a:r>
            <a:r>
              <a:rPr lang="tr-TR" sz="2000" dirty="0">
                <a:solidFill>
                  <a:srgbClr val="373A3C"/>
                </a:solidFill>
                <a:latin typeface="Raleway"/>
                <a:ea typeface="Raleway"/>
                <a:cs typeface="Raleway"/>
                <a:sym typeface="Raleway"/>
              </a:rPr>
              <a:t> </a:t>
            </a:r>
            <a:r>
              <a:rPr lang="tr-TR" sz="2000" dirty="0">
                <a:solidFill>
                  <a:srgbClr val="FF0000"/>
                </a:solidFill>
                <a:latin typeface="Raleway"/>
                <a:ea typeface="Raleway"/>
                <a:cs typeface="Raleway"/>
                <a:sym typeface="Raleway"/>
              </a:rPr>
              <a:t>LIKE</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keyword</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we</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construct</a:t>
            </a:r>
            <a:r>
              <a:rPr lang="tr-TR" sz="2000" dirty="0">
                <a:solidFill>
                  <a:srgbClr val="373A3C"/>
                </a:solidFill>
                <a:latin typeface="Raleway"/>
                <a:ea typeface="Raleway"/>
                <a:cs typeface="Raleway"/>
                <a:sym typeface="Raleway"/>
              </a:rPr>
              <a:t> a </a:t>
            </a:r>
            <a:r>
              <a:rPr lang="tr-TR" sz="2000" dirty="0" err="1">
                <a:solidFill>
                  <a:srgbClr val="373A3C"/>
                </a:solidFill>
                <a:latin typeface="Raleway"/>
                <a:ea typeface="Raleway"/>
                <a:cs typeface="Raleway"/>
                <a:sym typeface="Raleway"/>
              </a:rPr>
              <a:t>pattern</a:t>
            </a:r>
            <a:r>
              <a:rPr lang="tr-TR" sz="2000" dirty="0">
                <a:solidFill>
                  <a:srgbClr val="373A3C"/>
                </a:solidFill>
                <a:latin typeface="Raleway"/>
                <a:ea typeface="Raleway"/>
                <a:cs typeface="Raleway"/>
                <a:sym typeface="Raleway"/>
              </a:rPr>
              <a:t>. SQL </a:t>
            </a:r>
            <a:r>
              <a:rPr lang="tr-TR" sz="2000" dirty="0" err="1">
                <a:solidFill>
                  <a:srgbClr val="373A3C"/>
                </a:solidFill>
                <a:latin typeface="Raleway"/>
                <a:ea typeface="Raleway"/>
                <a:cs typeface="Raleway"/>
                <a:sym typeface="Raleway"/>
              </a:rPr>
              <a:t>provides</a:t>
            </a:r>
            <a:r>
              <a:rPr lang="tr-TR" sz="2000" dirty="0">
                <a:solidFill>
                  <a:srgbClr val="373A3C"/>
                </a:solidFill>
                <a:latin typeface="Raleway"/>
                <a:ea typeface="Raleway"/>
                <a:cs typeface="Raleway"/>
                <a:sym typeface="Raleway"/>
              </a:rPr>
              <a:t> two </a:t>
            </a:r>
            <a:r>
              <a:rPr lang="tr-TR" sz="2000" dirty="0" err="1">
                <a:solidFill>
                  <a:srgbClr val="373A3C"/>
                </a:solidFill>
                <a:latin typeface="Raleway"/>
                <a:ea typeface="Raleway"/>
                <a:cs typeface="Raleway"/>
                <a:sym typeface="Raleway"/>
              </a:rPr>
              <a:t>special</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characters</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for</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constructing</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patterns</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These</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are</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also</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called</a:t>
            </a:r>
            <a:r>
              <a:rPr lang="tr-TR" sz="2000" dirty="0">
                <a:solidFill>
                  <a:srgbClr val="373A3C"/>
                </a:solidFill>
                <a:latin typeface="Raleway"/>
                <a:ea typeface="Raleway"/>
                <a:cs typeface="Raleway"/>
                <a:sym typeface="Raleway"/>
              </a:rPr>
              <a:t> </a:t>
            </a:r>
            <a:r>
              <a:rPr lang="tr-TR" sz="2000" dirty="0" err="1">
                <a:solidFill>
                  <a:srgbClr val="373A3C"/>
                </a:solidFill>
                <a:latin typeface="Raleway"/>
                <a:ea typeface="Raleway"/>
                <a:cs typeface="Raleway"/>
                <a:sym typeface="Raleway"/>
              </a:rPr>
              <a:t>wildcards</a:t>
            </a:r>
            <a:r>
              <a:rPr lang="tr-TR" sz="2000" dirty="0">
                <a:solidFill>
                  <a:srgbClr val="373A3C"/>
                </a:solidFill>
                <a:latin typeface="Raleway"/>
                <a:ea typeface="Raleway"/>
                <a:cs typeface="Raleway"/>
                <a:sym typeface="Raleway"/>
              </a:rPr>
              <a:t>.</a:t>
            </a:r>
            <a:endParaRPr sz="2000" dirty="0">
              <a:latin typeface="Raleway Light"/>
              <a:ea typeface="Raleway Light"/>
              <a:cs typeface="Raleway Light"/>
              <a:sym typeface="Raleway Light"/>
            </a:endParaRPr>
          </a:p>
        </p:txBody>
      </p:sp>
      <p:sp>
        <p:nvSpPr>
          <p:cNvPr id="6" name="Google Shape;897;p116">
            <a:extLst>
              <a:ext uri="{FF2B5EF4-FFF2-40B4-BE49-F238E27FC236}">
                <a16:creationId xmlns:a16="http://schemas.microsoft.com/office/drawing/2014/main" id="{0DC07E73-B342-C5F4-1B41-BD03094EE57E}"/>
              </a:ext>
            </a:extLst>
          </p:cNvPr>
          <p:cNvSpPr txBox="1"/>
          <p:nvPr/>
        </p:nvSpPr>
        <p:spPr>
          <a:xfrm>
            <a:off x="295500" y="2321744"/>
            <a:ext cx="8020800" cy="729000"/>
          </a:xfrm>
          <a:prstGeom prst="rect">
            <a:avLst/>
          </a:prstGeom>
          <a:noFill/>
          <a:ln>
            <a:noFill/>
          </a:ln>
        </p:spPr>
        <p:txBody>
          <a:bodyPr spcFirstLastPara="1" wrap="square" lIns="91425" tIns="91425" rIns="91425" bIns="91425" anchor="t" anchorCtr="0">
            <a:noAutofit/>
          </a:bodyPr>
          <a:lstStyle/>
          <a:p>
            <a:pPr marL="457200" lvl="0" indent="-327025" algn="l" rtl="0">
              <a:lnSpc>
                <a:spcPct val="115000"/>
              </a:lnSpc>
              <a:spcBef>
                <a:spcPts val="0"/>
              </a:spcBef>
              <a:spcAft>
                <a:spcPts val="0"/>
              </a:spcAft>
              <a:buClr>
                <a:srgbClr val="373A3C"/>
              </a:buClr>
              <a:buSzPts val="1550"/>
              <a:buChar char="●"/>
            </a:pPr>
            <a:r>
              <a:rPr lang="tr-TR" sz="1550" dirty="0" err="1">
                <a:solidFill>
                  <a:srgbClr val="373A3C"/>
                </a:solidFill>
                <a:highlight>
                  <a:srgbClr val="FFFFFF"/>
                </a:highlight>
                <a:latin typeface="Raleway"/>
                <a:ea typeface="Raleway"/>
                <a:cs typeface="Raleway"/>
                <a:sym typeface="Raleway"/>
              </a:rPr>
              <a:t>Percent</a:t>
            </a:r>
            <a:r>
              <a:rPr lang="tr-TR" sz="1550" dirty="0">
                <a:solidFill>
                  <a:srgbClr val="373A3C"/>
                </a:solidFill>
                <a:highlight>
                  <a:srgbClr val="FFFFFF"/>
                </a:highlight>
                <a:latin typeface="Raleway"/>
                <a:ea typeface="Raleway"/>
                <a:cs typeface="Raleway"/>
                <a:sym typeface="Raleway"/>
              </a:rPr>
              <a:t> (%): </a:t>
            </a:r>
            <a:r>
              <a:rPr lang="tr-TR" sz="1550" dirty="0" err="1">
                <a:solidFill>
                  <a:srgbClr val="373A3C"/>
                </a:solidFill>
                <a:highlight>
                  <a:srgbClr val="FFFFFF"/>
                </a:highlight>
                <a:latin typeface="Raleway"/>
                <a:ea typeface="Raleway"/>
                <a:cs typeface="Raleway"/>
                <a:sym typeface="Raleway"/>
              </a:rPr>
              <a:t>The</a:t>
            </a:r>
            <a:r>
              <a:rPr lang="tr-TR" sz="1550" dirty="0">
                <a:solidFill>
                  <a:srgbClr val="373A3C"/>
                </a:solidFill>
                <a:highlight>
                  <a:srgbClr val="FFFFFF"/>
                </a:highlight>
                <a:latin typeface="Raleway"/>
                <a:ea typeface="Raleway"/>
                <a:cs typeface="Raleway"/>
                <a:sym typeface="Raleway"/>
              </a:rPr>
              <a:t> </a:t>
            </a:r>
            <a:r>
              <a:rPr lang="tr-TR" sz="1550" dirty="0">
                <a:solidFill>
                  <a:srgbClr val="FF0000"/>
                </a:solidFill>
                <a:highlight>
                  <a:srgbClr val="F0F0F0"/>
                </a:highlight>
                <a:latin typeface="Raleway"/>
                <a:ea typeface="Raleway"/>
                <a:cs typeface="Raleway"/>
                <a:sym typeface="Raleway"/>
              </a:rPr>
              <a:t>%</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character</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matches</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any</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sequence</a:t>
            </a:r>
            <a:r>
              <a:rPr lang="tr-TR" sz="1550" dirty="0">
                <a:solidFill>
                  <a:srgbClr val="373A3C"/>
                </a:solidFill>
                <a:highlight>
                  <a:srgbClr val="FFFFFF"/>
                </a:highlight>
                <a:latin typeface="Raleway"/>
                <a:ea typeface="Raleway"/>
                <a:cs typeface="Raleway"/>
                <a:sym typeface="Raleway"/>
              </a:rPr>
              <a:t> of </a:t>
            </a:r>
            <a:r>
              <a:rPr lang="tr-TR" sz="1550" dirty="0" err="1">
                <a:solidFill>
                  <a:srgbClr val="373A3C"/>
                </a:solidFill>
                <a:highlight>
                  <a:srgbClr val="FFFFFF"/>
                </a:highlight>
                <a:latin typeface="Raleway"/>
                <a:ea typeface="Raleway"/>
                <a:cs typeface="Raleway"/>
                <a:sym typeface="Raleway"/>
              </a:rPr>
              <a:t>zero</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or</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more</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characters</a:t>
            </a:r>
            <a:r>
              <a:rPr lang="tr-TR" sz="1550" dirty="0">
                <a:solidFill>
                  <a:srgbClr val="373A3C"/>
                </a:solidFill>
                <a:highlight>
                  <a:srgbClr val="FFFFFF"/>
                </a:highlight>
                <a:latin typeface="Raleway"/>
                <a:ea typeface="Raleway"/>
                <a:cs typeface="Raleway"/>
                <a:sym typeface="Raleway"/>
              </a:rPr>
              <a:t>.</a:t>
            </a:r>
            <a:endParaRPr sz="1550" dirty="0">
              <a:solidFill>
                <a:srgbClr val="373A3C"/>
              </a:solidFill>
              <a:highlight>
                <a:srgbClr val="FFFFFF"/>
              </a:highlight>
              <a:latin typeface="Raleway"/>
              <a:ea typeface="Raleway"/>
              <a:cs typeface="Raleway"/>
              <a:sym typeface="Raleway"/>
            </a:endParaRPr>
          </a:p>
          <a:p>
            <a:pPr marL="457200" lvl="0" indent="-327025" algn="l" rtl="0">
              <a:lnSpc>
                <a:spcPct val="115000"/>
              </a:lnSpc>
              <a:spcBef>
                <a:spcPts val="0"/>
              </a:spcBef>
              <a:spcAft>
                <a:spcPts val="0"/>
              </a:spcAft>
              <a:buClr>
                <a:srgbClr val="373A3C"/>
              </a:buClr>
              <a:buSzPts val="1550"/>
              <a:buChar char="●"/>
            </a:pPr>
            <a:r>
              <a:rPr lang="tr-TR" sz="1550" dirty="0" err="1">
                <a:solidFill>
                  <a:srgbClr val="373A3C"/>
                </a:solidFill>
                <a:highlight>
                  <a:srgbClr val="FFFFFF"/>
                </a:highlight>
                <a:latin typeface="Raleway"/>
                <a:ea typeface="Raleway"/>
                <a:cs typeface="Raleway"/>
                <a:sym typeface="Raleway"/>
              </a:rPr>
              <a:t>Underscore</a:t>
            </a:r>
            <a:r>
              <a:rPr lang="tr-TR" sz="1550" dirty="0">
                <a:solidFill>
                  <a:srgbClr val="373A3C"/>
                </a:solidFill>
                <a:highlight>
                  <a:srgbClr val="FFFFFF"/>
                </a:highlight>
                <a:latin typeface="Raleway"/>
                <a:ea typeface="Raleway"/>
                <a:cs typeface="Raleway"/>
                <a:sym typeface="Raleway"/>
              </a:rPr>
              <a:t> ( _ ): </a:t>
            </a:r>
            <a:r>
              <a:rPr lang="tr-TR" sz="1550" dirty="0" err="1">
                <a:solidFill>
                  <a:srgbClr val="373A3C"/>
                </a:solidFill>
                <a:highlight>
                  <a:srgbClr val="FFFFFF"/>
                </a:highlight>
                <a:latin typeface="Raleway"/>
                <a:ea typeface="Raleway"/>
                <a:cs typeface="Raleway"/>
                <a:sym typeface="Raleway"/>
              </a:rPr>
              <a:t>The</a:t>
            </a:r>
            <a:r>
              <a:rPr lang="tr-TR" sz="1550" dirty="0">
                <a:solidFill>
                  <a:srgbClr val="373A3C"/>
                </a:solidFill>
                <a:highlight>
                  <a:srgbClr val="FFFFFF"/>
                </a:highlight>
                <a:latin typeface="Raleway"/>
                <a:ea typeface="Raleway"/>
                <a:cs typeface="Raleway"/>
                <a:sym typeface="Raleway"/>
              </a:rPr>
              <a:t> </a:t>
            </a:r>
            <a:r>
              <a:rPr lang="tr-TR" sz="1550" dirty="0">
                <a:solidFill>
                  <a:srgbClr val="FF0000"/>
                </a:solidFill>
                <a:highlight>
                  <a:srgbClr val="F0F0F0"/>
                </a:highlight>
                <a:latin typeface="Raleway"/>
                <a:ea typeface="Raleway"/>
                <a:cs typeface="Raleway"/>
                <a:sym typeface="Raleway"/>
              </a:rPr>
              <a:t>_</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character</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matches</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any</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single</a:t>
            </a:r>
            <a:r>
              <a:rPr lang="tr-TR" sz="1550" dirty="0">
                <a:solidFill>
                  <a:srgbClr val="373A3C"/>
                </a:solidFill>
                <a:highlight>
                  <a:srgbClr val="FFFFFF"/>
                </a:highlight>
                <a:latin typeface="Raleway"/>
                <a:ea typeface="Raleway"/>
                <a:cs typeface="Raleway"/>
                <a:sym typeface="Raleway"/>
              </a:rPr>
              <a:t> </a:t>
            </a:r>
            <a:r>
              <a:rPr lang="tr-TR" sz="1550" dirty="0" err="1">
                <a:solidFill>
                  <a:srgbClr val="373A3C"/>
                </a:solidFill>
                <a:highlight>
                  <a:srgbClr val="FFFFFF"/>
                </a:highlight>
                <a:latin typeface="Raleway"/>
                <a:ea typeface="Raleway"/>
                <a:cs typeface="Raleway"/>
                <a:sym typeface="Raleway"/>
              </a:rPr>
              <a:t>character</a:t>
            </a:r>
            <a:endParaRPr sz="1500" dirty="0">
              <a:latin typeface="Raleway Light"/>
              <a:ea typeface="Raleway Light"/>
              <a:cs typeface="Raleway Light"/>
              <a:sym typeface="Raleway Light"/>
            </a:endParaRPr>
          </a:p>
        </p:txBody>
      </p:sp>
      <p:sp>
        <p:nvSpPr>
          <p:cNvPr id="7" name="Google Shape;200;p32">
            <a:extLst>
              <a:ext uri="{FF2B5EF4-FFF2-40B4-BE49-F238E27FC236}">
                <a16:creationId xmlns:a16="http://schemas.microsoft.com/office/drawing/2014/main" id="{D2D89D32-3555-225D-F893-BD7E44EAF4CA}"/>
              </a:ext>
            </a:extLst>
          </p:cNvPr>
          <p:cNvSpPr txBox="1"/>
          <p:nvPr/>
        </p:nvSpPr>
        <p:spPr>
          <a:xfrm>
            <a:off x="1946314" y="3206987"/>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(s)</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endParaRPr lang="tr-TR" sz="2000" dirty="0">
              <a:solidFill>
                <a:srgbClr val="202122"/>
              </a:solidFill>
              <a:latin typeface="Arial" panose="020B0604020202020204" pitchFamily="34" charset="0"/>
            </a:endParaRPr>
          </a:p>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LIKE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velue_list</a:t>
            </a:r>
            <a:r>
              <a:rPr lang="tr-TR" sz="2000" dirty="0">
                <a:solidFill>
                  <a:srgbClr val="202122"/>
                </a:solidFill>
                <a:latin typeface="Arial" panose="020B0604020202020204" pitchFamily="34" charset="0"/>
              </a:rPr>
              <a:t>)</a:t>
            </a:r>
            <a:endParaRPr lang="tr-TR" sz="200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96804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55</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LIKE </a:t>
            </a:r>
            <a:r>
              <a:rPr lang="tr-TR" sz="2400" dirty="0" err="1">
                <a:solidFill>
                  <a:srgbClr val="741B47"/>
                </a:solidFill>
                <a:latin typeface="Raleway Medium"/>
                <a:sym typeface="Raleway Medium"/>
              </a:rPr>
              <a:t>Operator</a:t>
            </a:r>
            <a:endParaRPr lang="tr-TR" sz="2400" dirty="0">
              <a:solidFill>
                <a:srgbClr val="741B47"/>
              </a:solidFill>
              <a:latin typeface="Raleway Medium"/>
              <a:sym typeface="Raleway Medium"/>
            </a:endParaRPr>
          </a:p>
          <a:p>
            <a:endParaRPr lang="en-US" sz="2400" dirty="0">
              <a:solidFill>
                <a:srgbClr val="741B47"/>
              </a:solidFill>
              <a:latin typeface="Raleway Medium"/>
              <a:sym typeface="Raleway"/>
            </a:endParaRPr>
          </a:p>
        </p:txBody>
      </p:sp>
      <p:pic>
        <p:nvPicPr>
          <p:cNvPr id="4" name="Google Shape;932;p120">
            <a:extLst>
              <a:ext uri="{FF2B5EF4-FFF2-40B4-BE49-F238E27FC236}">
                <a16:creationId xmlns:a16="http://schemas.microsoft.com/office/drawing/2014/main" id="{8464728B-90D9-C346-70D5-A8D8E9A076DA}"/>
              </a:ext>
            </a:extLst>
          </p:cNvPr>
          <p:cNvPicPr preferRelativeResize="0"/>
          <p:nvPr/>
        </p:nvPicPr>
        <p:blipFill>
          <a:blip r:embed="rId3">
            <a:alphaModFix/>
          </a:blip>
          <a:stretch>
            <a:fillRect/>
          </a:stretch>
        </p:blipFill>
        <p:spPr>
          <a:xfrm>
            <a:off x="222069" y="1024956"/>
            <a:ext cx="4676775" cy="3724275"/>
          </a:xfrm>
          <a:prstGeom prst="rect">
            <a:avLst/>
          </a:prstGeom>
          <a:noFill/>
          <a:ln>
            <a:noFill/>
          </a:ln>
        </p:spPr>
      </p:pic>
      <p:pic>
        <p:nvPicPr>
          <p:cNvPr id="5" name="Google Shape;933;p120">
            <a:extLst>
              <a:ext uri="{FF2B5EF4-FFF2-40B4-BE49-F238E27FC236}">
                <a16:creationId xmlns:a16="http://schemas.microsoft.com/office/drawing/2014/main" id="{341761FC-F1D1-34B6-6E43-6426E2C9BB83}"/>
              </a:ext>
            </a:extLst>
          </p:cNvPr>
          <p:cNvPicPr preferRelativeResize="0"/>
          <p:nvPr/>
        </p:nvPicPr>
        <p:blipFill>
          <a:blip r:embed="rId4">
            <a:alphaModFix/>
          </a:blip>
          <a:stretch>
            <a:fillRect/>
          </a:stretch>
        </p:blipFill>
        <p:spPr>
          <a:xfrm>
            <a:off x="5007580" y="1501821"/>
            <a:ext cx="4010025" cy="2703296"/>
          </a:xfrm>
          <a:prstGeom prst="rect">
            <a:avLst/>
          </a:prstGeom>
          <a:noFill/>
          <a:ln>
            <a:noFill/>
          </a:ln>
        </p:spPr>
      </p:pic>
    </p:spTree>
    <p:extLst>
      <p:ext uri="{BB962C8B-B14F-4D97-AF65-F5344CB8AC3E}">
        <p14:creationId xmlns:p14="http://schemas.microsoft.com/office/powerpoint/2010/main" val="2847335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56</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LIKE </a:t>
            </a:r>
            <a:r>
              <a:rPr lang="tr-TR" sz="2400" dirty="0" err="1">
                <a:solidFill>
                  <a:srgbClr val="741B47"/>
                </a:solidFill>
                <a:latin typeface="Raleway Medium"/>
                <a:sym typeface="Raleway Medium"/>
              </a:rPr>
              <a:t>Operator</a:t>
            </a:r>
            <a:endParaRPr lang="tr-TR" sz="2400" dirty="0">
              <a:solidFill>
                <a:srgbClr val="741B47"/>
              </a:solidFill>
              <a:latin typeface="Raleway Medium"/>
              <a:sym typeface="Raleway Medium"/>
            </a:endParaRPr>
          </a:p>
          <a:p>
            <a:endParaRPr lang="en-US" sz="2400" dirty="0">
              <a:solidFill>
                <a:srgbClr val="741B47"/>
              </a:solidFill>
              <a:latin typeface="Raleway Medium"/>
              <a:sym typeface="Raleway"/>
            </a:endParaRPr>
          </a:p>
        </p:txBody>
      </p:sp>
      <p:pic>
        <p:nvPicPr>
          <p:cNvPr id="10" name="Resim 9">
            <a:extLst>
              <a:ext uri="{FF2B5EF4-FFF2-40B4-BE49-F238E27FC236}">
                <a16:creationId xmlns:a16="http://schemas.microsoft.com/office/drawing/2014/main" id="{576952A8-F4CA-C8AF-F754-45900904A771}"/>
              </a:ext>
            </a:extLst>
          </p:cNvPr>
          <p:cNvPicPr>
            <a:picLocks noChangeAspect="1"/>
          </p:cNvPicPr>
          <p:nvPr/>
        </p:nvPicPr>
        <p:blipFill>
          <a:blip r:embed="rId3"/>
          <a:stretch>
            <a:fillRect/>
          </a:stretch>
        </p:blipFill>
        <p:spPr>
          <a:xfrm>
            <a:off x="2726527" y="46175"/>
            <a:ext cx="5773039" cy="2714769"/>
          </a:xfrm>
          <a:prstGeom prst="rect">
            <a:avLst/>
          </a:prstGeom>
        </p:spPr>
      </p:pic>
      <p:sp>
        <p:nvSpPr>
          <p:cNvPr id="11" name="Google Shape;200;p32">
            <a:extLst>
              <a:ext uri="{FF2B5EF4-FFF2-40B4-BE49-F238E27FC236}">
                <a16:creationId xmlns:a16="http://schemas.microsoft.com/office/drawing/2014/main" id="{1396A74F-F3B5-FA77-3556-582F5A5E16D9}"/>
              </a:ext>
            </a:extLst>
          </p:cNvPr>
          <p:cNvSpPr txBox="1"/>
          <p:nvPr/>
        </p:nvSpPr>
        <p:spPr>
          <a:xfrm>
            <a:off x="187182" y="2888569"/>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a:t>
            </a:r>
            <a:r>
              <a:rPr lang="tr-TR" sz="2000" b="1" dirty="0" err="1">
                <a:solidFill>
                  <a:srgbClr val="202122"/>
                </a:solidFill>
                <a:latin typeface="Arial" panose="020B0604020202020204" pitchFamily="34" charset="0"/>
              </a:rPr>
              <a:t>empname,empsurname</a:t>
            </a:r>
            <a:endParaRPr lang="tr-TR" sz="2000" dirty="0">
              <a:solidFill>
                <a:srgbClr val="202122"/>
              </a:solidFill>
              <a:latin typeface="Arial" panose="020B0604020202020204" pitchFamily="34" charset="0"/>
            </a:endParaRP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empsurname</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LIKE</a:t>
            </a:r>
            <a:r>
              <a:rPr lang="tr-TR" sz="2000" dirty="0">
                <a:solidFill>
                  <a:srgbClr val="202122"/>
                </a:solidFill>
                <a:latin typeface="Arial" panose="020B0604020202020204" pitchFamily="34" charset="0"/>
              </a:rPr>
              <a:t> 'W%';</a:t>
            </a:r>
            <a:endParaRPr lang="tr-TR" sz="2000" i="0" dirty="0">
              <a:solidFill>
                <a:srgbClr val="202122"/>
              </a:solidFill>
              <a:effectLst/>
              <a:latin typeface="Arial" panose="020B0604020202020204" pitchFamily="34" charset="0"/>
            </a:endParaRPr>
          </a:p>
        </p:txBody>
      </p:sp>
      <p:pic>
        <p:nvPicPr>
          <p:cNvPr id="13" name="Resim 12">
            <a:extLst>
              <a:ext uri="{FF2B5EF4-FFF2-40B4-BE49-F238E27FC236}">
                <a16:creationId xmlns:a16="http://schemas.microsoft.com/office/drawing/2014/main" id="{9453924E-2256-2DB7-5702-3C806FB644BC}"/>
              </a:ext>
            </a:extLst>
          </p:cNvPr>
          <p:cNvPicPr>
            <a:picLocks noChangeAspect="1"/>
          </p:cNvPicPr>
          <p:nvPr/>
        </p:nvPicPr>
        <p:blipFill>
          <a:blip r:embed="rId4"/>
          <a:stretch>
            <a:fillRect/>
          </a:stretch>
        </p:blipFill>
        <p:spPr>
          <a:xfrm>
            <a:off x="4756955" y="2984992"/>
            <a:ext cx="2733584" cy="1499922"/>
          </a:xfrm>
          <a:prstGeom prst="rect">
            <a:avLst/>
          </a:prstGeom>
        </p:spPr>
      </p:pic>
      <p:sp>
        <p:nvSpPr>
          <p:cNvPr id="14" name="Oval 13">
            <a:extLst>
              <a:ext uri="{FF2B5EF4-FFF2-40B4-BE49-F238E27FC236}">
                <a16:creationId xmlns:a16="http://schemas.microsoft.com/office/drawing/2014/main" id="{DF6FD701-47D4-A4FF-7D1A-DADC367DFA0A}"/>
              </a:ext>
            </a:extLst>
          </p:cNvPr>
          <p:cNvSpPr/>
          <p:nvPr/>
        </p:nvSpPr>
        <p:spPr>
          <a:xfrm>
            <a:off x="4110446" y="1140823"/>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47F755D-CE86-F5A3-2503-1B82780B4DE8}"/>
              </a:ext>
            </a:extLst>
          </p:cNvPr>
          <p:cNvSpPr/>
          <p:nvPr/>
        </p:nvSpPr>
        <p:spPr>
          <a:xfrm>
            <a:off x="4132216" y="1676266"/>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FDAE191-A20B-EEA7-673E-1FDB4F34ED0F}"/>
              </a:ext>
            </a:extLst>
          </p:cNvPr>
          <p:cNvSpPr/>
          <p:nvPr/>
        </p:nvSpPr>
        <p:spPr>
          <a:xfrm>
            <a:off x="4097383" y="2183152"/>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5634A96-A0F5-9077-3EDA-A6C776587CEB}"/>
              </a:ext>
            </a:extLst>
          </p:cNvPr>
          <p:cNvSpPr/>
          <p:nvPr/>
        </p:nvSpPr>
        <p:spPr>
          <a:xfrm>
            <a:off x="4097383" y="2555456"/>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2034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57</a:t>
            </a:fld>
            <a:endParaRPr/>
          </a:p>
        </p:txBody>
      </p:sp>
      <p:sp>
        <p:nvSpPr>
          <p:cNvPr id="767" name="Google Shape;767;p10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84E8281F-BBBE-E0CC-2BE4-D13E7A6B46A1}"/>
              </a:ext>
            </a:extLst>
          </p:cNvPr>
          <p:cNvSpPr txBox="1"/>
          <p:nvPr/>
        </p:nvSpPr>
        <p:spPr>
          <a:xfrm>
            <a:off x="350776" y="551257"/>
            <a:ext cx="6661817" cy="473699"/>
          </a:xfrm>
          <a:prstGeom prst="rect">
            <a:avLst/>
          </a:prstGeom>
          <a:noFill/>
          <a:ln>
            <a:noFill/>
          </a:ln>
        </p:spPr>
        <p:txBody>
          <a:bodyPr spcFirstLastPara="1" wrap="square" lIns="91425" tIns="91425" rIns="91425" bIns="91425" anchor="t" anchorCtr="0">
            <a:noAutofit/>
          </a:bodyPr>
          <a:lstStyle/>
          <a:p>
            <a:r>
              <a:rPr lang="tr-TR" sz="2400" dirty="0">
                <a:solidFill>
                  <a:srgbClr val="741B47"/>
                </a:solidFill>
                <a:latin typeface="Raleway Medium"/>
                <a:sym typeface="Raleway Medium"/>
              </a:rPr>
              <a:t>LIKE </a:t>
            </a:r>
            <a:r>
              <a:rPr lang="tr-TR" sz="2400" dirty="0" err="1">
                <a:solidFill>
                  <a:srgbClr val="741B47"/>
                </a:solidFill>
                <a:latin typeface="Raleway Medium"/>
                <a:sym typeface="Raleway Medium"/>
              </a:rPr>
              <a:t>Operator</a:t>
            </a:r>
            <a:endParaRPr lang="tr-TR" sz="2400" dirty="0">
              <a:solidFill>
                <a:srgbClr val="741B47"/>
              </a:solidFill>
              <a:latin typeface="Raleway Medium"/>
              <a:sym typeface="Raleway Medium"/>
            </a:endParaRPr>
          </a:p>
          <a:p>
            <a:endParaRPr lang="en-US" sz="2400" dirty="0">
              <a:solidFill>
                <a:srgbClr val="741B47"/>
              </a:solidFill>
              <a:latin typeface="Raleway Medium"/>
              <a:sym typeface="Raleway"/>
            </a:endParaRPr>
          </a:p>
        </p:txBody>
      </p:sp>
      <p:pic>
        <p:nvPicPr>
          <p:cNvPr id="10" name="Resim 9">
            <a:extLst>
              <a:ext uri="{FF2B5EF4-FFF2-40B4-BE49-F238E27FC236}">
                <a16:creationId xmlns:a16="http://schemas.microsoft.com/office/drawing/2014/main" id="{576952A8-F4CA-C8AF-F754-45900904A771}"/>
              </a:ext>
            </a:extLst>
          </p:cNvPr>
          <p:cNvPicPr>
            <a:picLocks noChangeAspect="1"/>
          </p:cNvPicPr>
          <p:nvPr/>
        </p:nvPicPr>
        <p:blipFill>
          <a:blip r:embed="rId3"/>
          <a:stretch>
            <a:fillRect/>
          </a:stretch>
        </p:blipFill>
        <p:spPr>
          <a:xfrm>
            <a:off x="2726527" y="46175"/>
            <a:ext cx="5773039" cy="2714769"/>
          </a:xfrm>
          <a:prstGeom prst="rect">
            <a:avLst/>
          </a:prstGeom>
        </p:spPr>
      </p:pic>
      <p:sp>
        <p:nvSpPr>
          <p:cNvPr id="11" name="Google Shape;200;p32">
            <a:extLst>
              <a:ext uri="{FF2B5EF4-FFF2-40B4-BE49-F238E27FC236}">
                <a16:creationId xmlns:a16="http://schemas.microsoft.com/office/drawing/2014/main" id="{1396A74F-F3B5-FA77-3556-582F5A5E16D9}"/>
              </a:ext>
            </a:extLst>
          </p:cNvPr>
          <p:cNvSpPr txBox="1"/>
          <p:nvPr/>
        </p:nvSpPr>
        <p:spPr>
          <a:xfrm>
            <a:off x="187182" y="2888569"/>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a:t>
            </a:r>
            <a:r>
              <a:rPr lang="tr-TR" sz="2000" b="1" dirty="0" err="1">
                <a:solidFill>
                  <a:srgbClr val="202122"/>
                </a:solidFill>
                <a:latin typeface="Arial" panose="020B0604020202020204" pitchFamily="34" charset="0"/>
              </a:rPr>
              <a:t>empname,empsurname</a:t>
            </a:r>
            <a:endParaRPr lang="tr-TR" sz="2000" dirty="0">
              <a:solidFill>
                <a:srgbClr val="202122"/>
              </a:solidFill>
              <a:latin typeface="Arial" panose="020B0604020202020204" pitchFamily="34" charset="0"/>
            </a:endParaRP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empname</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LIKE</a:t>
            </a:r>
            <a:r>
              <a:rPr lang="tr-TR" sz="2000" dirty="0">
                <a:solidFill>
                  <a:srgbClr val="202122"/>
                </a:solidFill>
                <a:latin typeface="Arial" panose="020B0604020202020204" pitchFamily="34" charset="0"/>
              </a:rPr>
              <a:t> '_a%';</a:t>
            </a:r>
            <a:endParaRPr lang="tr-TR" sz="2000" i="0" dirty="0">
              <a:solidFill>
                <a:srgbClr val="202122"/>
              </a:solidFill>
              <a:effectLst/>
              <a:latin typeface="Arial" panose="020B0604020202020204" pitchFamily="34" charset="0"/>
            </a:endParaRPr>
          </a:p>
        </p:txBody>
      </p:sp>
      <p:sp>
        <p:nvSpPr>
          <p:cNvPr id="14" name="Oval 13">
            <a:extLst>
              <a:ext uri="{FF2B5EF4-FFF2-40B4-BE49-F238E27FC236}">
                <a16:creationId xmlns:a16="http://schemas.microsoft.com/office/drawing/2014/main" id="{DF6FD701-47D4-A4FF-7D1A-DADC367DFA0A}"/>
              </a:ext>
            </a:extLst>
          </p:cNvPr>
          <p:cNvSpPr/>
          <p:nvPr/>
        </p:nvSpPr>
        <p:spPr>
          <a:xfrm>
            <a:off x="3248289" y="473307"/>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47F755D-CE86-F5A3-2503-1B82780B4DE8}"/>
              </a:ext>
            </a:extLst>
          </p:cNvPr>
          <p:cNvSpPr/>
          <p:nvPr/>
        </p:nvSpPr>
        <p:spPr>
          <a:xfrm>
            <a:off x="3235234" y="1162459"/>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FDAE191-A20B-EEA7-673E-1FDB4F34ED0F}"/>
              </a:ext>
            </a:extLst>
          </p:cNvPr>
          <p:cNvSpPr/>
          <p:nvPr/>
        </p:nvSpPr>
        <p:spPr>
          <a:xfrm>
            <a:off x="3174277" y="1857552"/>
            <a:ext cx="461554" cy="16445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sim 3">
            <a:extLst>
              <a:ext uri="{FF2B5EF4-FFF2-40B4-BE49-F238E27FC236}">
                <a16:creationId xmlns:a16="http://schemas.microsoft.com/office/drawing/2014/main" id="{CCE2D1B0-3429-DF65-EF7A-A97E40C9A39A}"/>
              </a:ext>
            </a:extLst>
          </p:cNvPr>
          <p:cNvPicPr>
            <a:picLocks noChangeAspect="1"/>
          </p:cNvPicPr>
          <p:nvPr/>
        </p:nvPicPr>
        <p:blipFill>
          <a:blip r:embed="rId4"/>
          <a:stretch>
            <a:fillRect/>
          </a:stretch>
        </p:blipFill>
        <p:spPr>
          <a:xfrm>
            <a:off x="4834816" y="3014211"/>
            <a:ext cx="2370025" cy="1028789"/>
          </a:xfrm>
          <a:prstGeom prst="rect">
            <a:avLst/>
          </a:prstGeom>
        </p:spPr>
      </p:pic>
    </p:spTree>
    <p:extLst>
      <p:ext uri="{BB962C8B-B14F-4D97-AF65-F5344CB8AC3E}">
        <p14:creationId xmlns:p14="http://schemas.microsoft.com/office/powerpoint/2010/main" val="1012798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1090750" y="1863600"/>
            <a:ext cx="6332400" cy="192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4800"/>
              <a:buNone/>
            </a:pPr>
            <a:r>
              <a:rPr lang="tr-TR">
                <a:solidFill>
                  <a:srgbClr val="741B47"/>
                </a:solidFill>
                <a:latin typeface="Arial"/>
                <a:ea typeface="Arial"/>
                <a:cs typeface="Arial"/>
                <a:sym typeface="Arial"/>
              </a:rPr>
              <a:t>Aggregate Functions </a:t>
            </a:r>
            <a:endParaRPr>
              <a:solidFill>
                <a:srgbClr val="741B47"/>
              </a:solidFill>
              <a:latin typeface="Arial"/>
              <a:ea typeface="Arial"/>
              <a:cs typeface="Arial"/>
              <a:sym typeface="Arial"/>
            </a:endParaRPr>
          </a:p>
          <a:p>
            <a:pPr marL="0" lvl="0" indent="0" algn="ctr" rtl="0">
              <a:lnSpc>
                <a:spcPct val="90000"/>
              </a:lnSpc>
              <a:spcBef>
                <a:spcPts val="0"/>
              </a:spcBef>
              <a:spcAft>
                <a:spcPts val="0"/>
              </a:spcAft>
              <a:buSzPts val="4800"/>
              <a:buNone/>
            </a:pPr>
            <a:endParaRPr>
              <a:solidFill>
                <a:srgbClr val="741B47"/>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90" name="Google Shape;90;p16"/>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2400" dirty="0">
                <a:solidFill>
                  <a:srgbClr val="741B47"/>
                </a:solidFill>
                <a:latin typeface="Raleway Medium"/>
                <a:ea typeface="Raleway Medium"/>
                <a:cs typeface="Raleway Medium"/>
                <a:sym typeface="Raleway Medium"/>
              </a:rPr>
            </a:br>
            <a:r>
              <a:rPr lang="tr-TR" sz="2400" dirty="0" err="1">
                <a:solidFill>
                  <a:srgbClr val="741B47"/>
                </a:solidFill>
                <a:latin typeface="Raleway Medium"/>
                <a:ea typeface="Raleway Medium"/>
                <a:cs typeface="Raleway Medium"/>
                <a:sym typeface="Raleway Medium"/>
              </a:rPr>
              <a:t>What</a:t>
            </a:r>
            <a:r>
              <a:rPr lang="tr-TR" sz="2400" dirty="0">
                <a:solidFill>
                  <a:srgbClr val="741B47"/>
                </a:solidFill>
                <a:latin typeface="Raleway Medium"/>
                <a:ea typeface="Raleway Medium"/>
                <a:cs typeface="Raleway Medium"/>
                <a:sym typeface="Raleway Medium"/>
              </a:rPr>
              <a:t> is an </a:t>
            </a:r>
            <a:r>
              <a:rPr lang="tr-TR" sz="2400" dirty="0" err="1">
                <a:solidFill>
                  <a:srgbClr val="741B47"/>
                </a:solidFill>
                <a:latin typeface="Raleway Medium"/>
                <a:ea typeface="Raleway Medium"/>
                <a:cs typeface="Raleway Medium"/>
                <a:sym typeface="Raleway Medium"/>
              </a:rPr>
              <a:t>aggregate</a:t>
            </a:r>
            <a:r>
              <a:rPr lang="tr-TR" sz="2400" dirty="0">
                <a:solidFill>
                  <a:srgbClr val="741B47"/>
                </a:solidFill>
                <a:latin typeface="Raleway Medium"/>
                <a:ea typeface="Raleway Medium"/>
                <a:cs typeface="Raleway Medium"/>
                <a:sym typeface="Raleway Medium"/>
              </a:rPr>
              <a:t> </a:t>
            </a:r>
            <a:r>
              <a:rPr lang="tr-TR" sz="2400" dirty="0" err="1">
                <a:solidFill>
                  <a:srgbClr val="741B47"/>
                </a:solidFill>
                <a:latin typeface="Raleway Medium"/>
                <a:ea typeface="Raleway Medium"/>
                <a:cs typeface="Raleway Medium"/>
                <a:sym typeface="Raleway Medium"/>
              </a:rPr>
              <a:t>function</a:t>
            </a:r>
            <a:r>
              <a:rPr lang="tr-TR" sz="2400" dirty="0">
                <a:solidFill>
                  <a:srgbClr val="741B47"/>
                </a:solidFill>
                <a:latin typeface="Raleway Medium"/>
                <a:ea typeface="Raleway Medium"/>
                <a:cs typeface="Raleway Medium"/>
                <a:sym typeface="Raleway Medium"/>
              </a:rPr>
              <a:t>?</a:t>
            </a:r>
            <a:endParaRPr sz="4000" dirty="0">
              <a:solidFill>
                <a:srgbClr val="419DD3"/>
              </a:solidFill>
              <a:latin typeface="Raleway Medium"/>
              <a:ea typeface="Raleway Medium"/>
              <a:cs typeface="Raleway Medium"/>
              <a:sym typeface="Raleway Medium"/>
            </a:endParaRPr>
          </a:p>
        </p:txBody>
      </p:sp>
      <p:pic>
        <p:nvPicPr>
          <p:cNvPr id="91" name="Google Shape;91;p16"/>
          <p:cNvPicPr preferRelativeResize="0"/>
          <p:nvPr/>
        </p:nvPicPr>
        <p:blipFill>
          <a:blip r:embed="rId3">
            <a:alphaModFix/>
          </a:blip>
          <a:stretch>
            <a:fillRect/>
          </a:stretch>
        </p:blipFill>
        <p:spPr>
          <a:xfrm>
            <a:off x="152400" y="1079770"/>
            <a:ext cx="8496625" cy="2487517"/>
          </a:xfrm>
          <a:prstGeom prst="rect">
            <a:avLst/>
          </a:prstGeom>
          <a:noFill/>
          <a:ln>
            <a:noFill/>
          </a:ln>
        </p:spPr>
      </p:pic>
      <p:sp>
        <p:nvSpPr>
          <p:cNvPr id="92" name="Google Shape;92;p16"/>
          <p:cNvSpPr txBox="1"/>
          <p:nvPr/>
        </p:nvSpPr>
        <p:spPr>
          <a:xfrm>
            <a:off x="175375" y="3753775"/>
            <a:ext cx="8739900" cy="854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2300">
                <a:latin typeface="Raleway"/>
                <a:ea typeface="Raleway"/>
                <a:cs typeface="Raleway"/>
                <a:sym typeface="Raleway"/>
              </a:rPr>
              <a:t>Aggregate functions are functions that take a collection of values as input and </a:t>
            </a:r>
            <a:r>
              <a:rPr lang="tr-TR" sz="2300">
                <a:solidFill>
                  <a:srgbClr val="FF0000"/>
                </a:solidFill>
                <a:latin typeface="Raleway"/>
                <a:ea typeface="Raleway"/>
                <a:cs typeface="Raleway"/>
                <a:sym typeface="Raleway"/>
              </a:rPr>
              <a:t>return a single value</a:t>
            </a:r>
            <a:endParaRPr sz="2300">
              <a:solidFill>
                <a:srgbClr val="FF00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4000">
              <a:solidFill>
                <a:srgbClr val="419DD3"/>
              </a:solidFill>
              <a:latin typeface="Raleway Medium"/>
              <a:ea typeface="Raleway Medium"/>
              <a:cs typeface="Raleway Medium"/>
              <a:sym typeface="Raleway Medium"/>
            </a:endParaRPr>
          </a:p>
        </p:txBody>
      </p:sp>
      <p:sp>
        <p:nvSpPr>
          <p:cNvPr id="302" name="Google Shape;302;p45"/>
          <p:cNvSpPr/>
          <p:nvPr/>
        </p:nvSpPr>
        <p:spPr>
          <a:xfrm>
            <a:off x="275850" y="984200"/>
            <a:ext cx="8592300" cy="2401200"/>
          </a:xfrm>
          <a:prstGeom prst="rect">
            <a:avLst/>
          </a:prstGeom>
          <a:solidFill>
            <a:srgbClr val="6EABCD"/>
          </a:solidFill>
          <a:ln>
            <a:noFill/>
          </a:ln>
        </p:spPr>
        <p:txBody>
          <a:bodyPr spcFirstLastPara="1" wrap="square" lIns="91425" tIns="0" rIns="91425" bIns="45700" anchor="ctr" anchorCtr="0">
            <a:noAutofit/>
          </a:bodyPr>
          <a:lstStyle/>
          <a:p>
            <a:pPr marL="457200" marR="0" lvl="0" indent="-381000" algn="l" rtl="0">
              <a:lnSpc>
                <a:spcPct val="100000"/>
              </a:lnSpc>
              <a:spcBef>
                <a:spcPts val="0"/>
              </a:spcBef>
              <a:spcAft>
                <a:spcPts val="0"/>
              </a:spcAft>
              <a:buSzPts val="2400"/>
              <a:buFont typeface="Raleway Medium"/>
              <a:buChar char="●"/>
            </a:pPr>
            <a:r>
              <a:rPr lang="tr-TR" sz="2400" i="0" u="none" strike="noStrike" cap="none" dirty="0" err="1">
                <a:latin typeface="Raleway Medium"/>
                <a:ea typeface="Raleway Medium"/>
                <a:cs typeface="Raleway Medium"/>
                <a:sym typeface="Raleway Medium"/>
              </a:rPr>
              <a:t>You</a:t>
            </a:r>
            <a:r>
              <a:rPr lang="tr-TR" sz="2400" i="0" u="none" strike="noStrike" cap="none" dirty="0">
                <a:latin typeface="Raleway Medium"/>
                <a:ea typeface="Raleway Medium"/>
                <a:cs typeface="Raleway Medium"/>
                <a:sym typeface="Raleway Medium"/>
              </a:rPr>
              <a:t> can </a:t>
            </a:r>
            <a:r>
              <a:rPr lang="tr-TR" sz="2400" i="0" u="none" strike="noStrike" cap="none" dirty="0" err="1">
                <a:latin typeface="Raleway Medium"/>
                <a:ea typeface="Raleway Medium"/>
                <a:cs typeface="Raleway Medium"/>
                <a:sym typeface="Raleway Medium"/>
              </a:rPr>
              <a:t>retrieve</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rows</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from</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the</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columns</a:t>
            </a:r>
            <a:r>
              <a:rPr lang="tr-TR" sz="2400" i="0" u="none" strike="noStrike" cap="none" dirty="0">
                <a:latin typeface="Raleway Medium"/>
                <a:ea typeface="Raleway Medium"/>
                <a:cs typeface="Raleway Medium"/>
                <a:sym typeface="Raleway Medium"/>
              </a:rPr>
              <a:t> of </a:t>
            </a:r>
            <a:r>
              <a:rPr lang="tr-TR" sz="2400" i="0" u="none" strike="noStrike" cap="none" dirty="0" err="1">
                <a:latin typeface="Raleway Medium"/>
                <a:ea typeface="Raleway Medium"/>
                <a:cs typeface="Raleway Medium"/>
                <a:sym typeface="Raleway Medium"/>
              </a:rPr>
              <a:t>the</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table</a:t>
            </a:r>
            <a:endParaRPr sz="2400" i="0" u="none" strike="noStrike" cap="none" dirty="0">
              <a:latin typeface="Raleway Medium"/>
              <a:ea typeface="Raleway Medium"/>
              <a:cs typeface="Raleway Medium"/>
              <a:sym typeface="Raleway Medium"/>
            </a:endParaRPr>
          </a:p>
          <a:p>
            <a:pPr marL="457200" marR="0" lvl="0" indent="0" algn="l" rtl="0">
              <a:lnSpc>
                <a:spcPct val="100000"/>
              </a:lnSpc>
              <a:spcBef>
                <a:spcPts val="0"/>
              </a:spcBef>
              <a:spcAft>
                <a:spcPts val="0"/>
              </a:spcAft>
              <a:buNone/>
            </a:pPr>
            <a:r>
              <a:rPr lang="tr-TR" sz="2400"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by</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using</a:t>
            </a:r>
            <a:r>
              <a:rPr lang="tr-TR" sz="2400" i="0" u="none" strike="noStrike" cap="none" dirty="0">
                <a:latin typeface="Raleway Medium"/>
                <a:ea typeface="Raleway Medium"/>
                <a:cs typeface="Raleway Medium"/>
                <a:sym typeface="Raleway Medium"/>
              </a:rPr>
              <a:t> </a:t>
            </a:r>
            <a:r>
              <a:rPr lang="tr-TR" sz="2400" i="0" u="none" strike="noStrike" cap="none" dirty="0">
                <a:solidFill>
                  <a:srgbClr val="CC4125"/>
                </a:solidFill>
                <a:latin typeface="Raleway Medium"/>
                <a:ea typeface="Raleway Medium"/>
                <a:cs typeface="Raleway Medium"/>
                <a:sym typeface="Raleway Medium"/>
              </a:rPr>
              <a:t>SELECT</a:t>
            </a:r>
            <a:r>
              <a:rPr lang="tr-TR" sz="2400" i="0" u="none" strike="noStrike" cap="none" dirty="0">
                <a:solidFill>
                  <a:srgbClr val="DD7E6B"/>
                </a:solidFill>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statement</a:t>
            </a:r>
            <a:r>
              <a:rPr lang="tr-TR" sz="2400" i="0" u="none" strike="noStrike" cap="none" dirty="0">
                <a:latin typeface="Raleway Medium"/>
                <a:ea typeface="Raleway Medium"/>
                <a:cs typeface="Raleway Medium"/>
                <a:sym typeface="Raleway Medium"/>
              </a:rPr>
              <a:t>. </a:t>
            </a:r>
            <a:endParaRPr sz="2400" i="0" u="none" strike="noStrike" cap="none" dirty="0">
              <a:latin typeface="Raleway Medium"/>
              <a:ea typeface="Raleway Medium"/>
              <a:cs typeface="Raleway Medium"/>
              <a:sym typeface="Raleway Medium"/>
            </a:endParaRPr>
          </a:p>
          <a:p>
            <a:pPr marL="457200" marR="0" lvl="0" indent="-381000" algn="l" rtl="0">
              <a:lnSpc>
                <a:spcPct val="100000"/>
              </a:lnSpc>
              <a:spcBef>
                <a:spcPts val="0"/>
              </a:spcBef>
              <a:spcAft>
                <a:spcPts val="0"/>
              </a:spcAft>
              <a:buSzPts val="2400"/>
              <a:buChar char="●"/>
            </a:pPr>
            <a:r>
              <a:rPr lang="tr-TR" sz="2400" i="0" u="none" strike="noStrike" cap="none" dirty="0">
                <a:latin typeface="Raleway Medium"/>
                <a:ea typeface="Raleway Medium"/>
                <a:cs typeface="Raleway Medium"/>
                <a:sym typeface="Raleway Medium"/>
              </a:rPr>
              <a:t> SELECT </a:t>
            </a:r>
            <a:r>
              <a:rPr lang="tr-TR" sz="2400" i="0" u="none" strike="noStrike" cap="none" dirty="0" err="1">
                <a:latin typeface="Raleway Medium"/>
                <a:ea typeface="Raleway Medium"/>
                <a:cs typeface="Raleway Medium"/>
                <a:sym typeface="Raleway Medium"/>
              </a:rPr>
              <a:t>statement</a:t>
            </a:r>
            <a:r>
              <a:rPr lang="tr-TR" sz="2400" i="0" u="none" strike="noStrike" cap="none" dirty="0">
                <a:latin typeface="Raleway Medium"/>
                <a:ea typeface="Raleway Medium"/>
                <a:cs typeface="Raleway Medium"/>
                <a:sym typeface="Raleway Medium"/>
              </a:rPr>
              <a:t> is </a:t>
            </a:r>
            <a:r>
              <a:rPr lang="tr-TR" sz="2400" i="0" u="none" strike="noStrike" cap="none" dirty="0" err="1">
                <a:latin typeface="Raleway Medium"/>
                <a:ea typeface="Raleway Medium"/>
                <a:cs typeface="Raleway Medium"/>
                <a:sym typeface="Raleway Medium"/>
              </a:rPr>
              <a:t>used</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with</a:t>
            </a:r>
            <a:r>
              <a:rPr lang="tr-TR" sz="2400" i="0" u="none" strike="noStrike" cap="none" dirty="0">
                <a:latin typeface="Raleway Medium"/>
                <a:ea typeface="Raleway Medium"/>
                <a:cs typeface="Raleway Medium"/>
                <a:sym typeface="Raleway Medium"/>
              </a:rPr>
              <a:t> </a:t>
            </a:r>
            <a:r>
              <a:rPr lang="tr-TR" sz="2400" i="0" u="none" strike="noStrike" cap="none" dirty="0">
                <a:solidFill>
                  <a:srgbClr val="CC4125"/>
                </a:solidFill>
                <a:latin typeface="Raleway Medium"/>
                <a:ea typeface="Raleway Medium"/>
                <a:cs typeface="Raleway Medium"/>
                <a:sym typeface="Raleway Medium"/>
              </a:rPr>
              <a:t>FROM</a:t>
            </a:r>
            <a:r>
              <a:rPr lang="tr-TR" sz="2400" b="1" i="0" u="none" strike="noStrike" cap="none" dirty="0">
                <a:solidFill>
                  <a:srgbClr val="CC4125"/>
                </a:solidFill>
                <a:latin typeface="Raleway"/>
                <a:ea typeface="Raleway"/>
                <a:cs typeface="Raleway"/>
                <a:sym typeface="Raleway"/>
              </a:rPr>
              <a:t> </a:t>
            </a:r>
            <a:r>
              <a:rPr lang="tr-TR" sz="2400" i="0" u="none" strike="noStrike" cap="none" dirty="0" err="1">
                <a:latin typeface="Raleway Medium"/>
                <a:ea typeface="Raleway Medium"/>
                <a:cs typeface="Raleway Medium"/>
                <a:sym typeface="Raleway Medium"/>
              </a:rPr>
              <a:t>keyword</a:t>
            </a:r>
            <a:r>
              <a:rPr lang="tr-TR" sz="2400" i="0" u="none" strike="noStrike" cap="none" dirty="0">
                <a:latin typeface="Raleway Medium"/>
                <a:ea typeface="Raleway Medium"/>
                <a:cs typeface="Raleway Medium"/>
                <a:sym typeface="Raleway Medium"/>
              </a:rPr>
              <a:t>.</a:t>
            </a:r>
            <a:endParaRPr sz="2400" i="0" u="none" strike="noStrike" cap="none" dirty="0">
              <a:latin typeface="Raleway Medium"/>
              <a:ea typeface="Raleway Medium"/>
              <a:cs typeface="Raleway Medium"/>
              <a:sym typeface="Raleway Medium"/>
            </a:endParaRPr>
          </a:p>
          <a:p>
            <a:pPr marL="457200" marR="0" lvl="0" indent="-381000" algn="l" rtl="0">
              <a:lnSpc>
                <a:spcPct val="100000"/>
              </a:lnSpc>
              <a:spcBef>
                <a:spcPts val="0"/>
              </a:spcBef>
              <a:spcAft>
                <a:spcPts val="0"/>
              </a:spcAft>
              <a:buSzPts val="2400"/>
              <a:buFont typeface="Raleway Medium"/>
              <a:buChar char="●"/>
            </a:pP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The</a:t>
            </a:r>
            <a:r>
              <a:rPr lang="tr-TR" sz="2400" i="0" u="none" strike="noStrike" cap="none" dirty="0">
                <a:latin typeface="Raleway Medium"/>
                <a:ea typeface="Raleway Medium"/>
                <a:cs typeface="Raleway Medium"/>
                <a:sym typeface="Raleway Medium"/>
              </a:rPr>
              <a:t> SELECT </a:t>
            </a:r>
            <a:r>
              <a:rPr lang="tr-TR" sz="2400" i="0" u="none" strike="noStrike" cap="none" dirty="0" err="1">
                <a:latin typeface="Raleway Medium"/>
                <a:ea typeface="Raleway Medium"/>
                <a:cs typeface="Raleway Medium"/>
                <a:sym typeface="Raleway Medium"/>
              </a:rPr>
              <a:t>statement</a:t>
            </a:r>
            <a:r>
              <a:rPr lang="tr-TR" sz="2400" i="0" u="none" strike="noStrike" cap="none" dirty="0">
                <a:latin typeface="Raleway Medium"/>
                <a:ea typeface="Raleway Medium"/>
                <a:cs typeface="Raleway Medium"/>
                <a:sym typeface="Raleway Medium"/>
              </a:rPr>
              <a:t> is </a:t>
            </a:r>
            <a:r>
              <a:rPr lang="tr-TR" sz="2400" i="0" u="none" strike="noStrike" cap="none" dirty="0" err="1">
                <a:latin typeface="Raleway Medium"/>
                <a:ea typeface="Raleway Medium"/>
                <a:cs typeface="Raleway Medium"/>
                <a:sym typeface="Raleway Medium"/>
              </a:rPr>
              <a:t>used</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to</a:t>
            </a:r>
            <a:r>
              <a:rPr lang="tr-TR" sz="2400" i="0" u="none" strike="noStrike" cap="none" dirty="0">
                <a:latin typeface="Raleway Medium"/>
                <a:ea typeface="Raleway Medium"/>
                <a:cs typeface="Raleway Medium"/>
                <a:sym typeface="Raleway Medium"/>
              </a:rPr>
              <a:t> </a:t>
            </a:r>
            <a:r>
              <a:rPr lang="tr-TR" sz="2400" i="0" u="none" strike="noStrike" cap="none" dirty="0" err="1">
                <a:latin typeface="Raleway Medium"/>
                <a:ea typeface="Raleway Medium"/>
                <a:cs typeface="Raleway Medium"/>
                <a:sym typeface="Raleway Medium"/>
              </a:rPr>
              <a:t>select</a:t>
            </a:r>
            <a:r>
              <a:rPr lang="tr-TR" sz="2400" i="0" u="none" strike="noStrike" cap="none" dirty="0">
                <a:latin typeface="Raleway Medium"/>
                <a:ea typeface="Raleway Medium"/>
                <a:cs typeface="Raleway Medium"/>
                <a:sym typeface="Raleway Medium"/>
              </a:rPr>
              <a:t> data </a:t>
            </a:r>
            <a:r>
              <a:rPr lang="tr-TR" sz="2400" i="0" u="none" strike="noStrike" cap="none" dirty="0" err="1">
                <a:latin typeface="Raleway Medium"/>
                <a:ea typeface="Raleway Medium"/>
                <a:cs typeface="Raleway Medium"/>
                <a:sym typeface="Raleway Medium"/>
              </a:rPr>
              <a:t>from</a:t>
            </a:r>
            <a:r>
              <a:rPr lang="tr-TR" sz="2400" i="0" u="none" strike="noStrike" cap="none" dirty="0">
                <a:latin typeface="Raleway Medium"/>
                <a:ea typeface="Raleway Medium"/>
                <a:cs typeface="Raleway Medium"/>
                <a:sym typeface="Raleway Medium"/>
              </a:rPr>
              <a:t> a </a:t>
            </a:r>
            <a:r>
              <a:rPr lang="tr-TR" sz="2400" i="0" u="none" strike="noStrike" cap="none" dirty="0" err="1">
                <a:latin typeface="Raleway Medium"/>
                <a:ea typeface="Raleway Medium"/>
                <a:cs typeface="Raleway Medium"/>
                <a:sym typeface="Raleway Medium"/>
              </a:rPr>
              <a:t>database</a:t>
            </a:r>
            <a:r>
              <a:rPr lang="tr-TR" sz="2400" i="0" u="none" strike="noStrike" cap="none" dirty="0">
                <a:latin typeface="Raleway Medium"/>
                <a:ea typeface="Raleway Medium"/>
                <a:cs typeface="Raleway Medium"/>
                <a:sym typeface="Raleway Medium"/>
              </a:rPr>
              <a:t>.</a:t>
            </a:r>
            <a:endParaRPr sz="2400" dirty="0">
              <a:latin typeface="Raleway"/>
              <a:ea typeface="Raleway"/>
              <a:cs typeface="Raleway"/>
              <a:sym typeface="Raleway"/>
            </a:endParaRPr>
          </a:p>
        </p:txBody>
      </p:sp>
      <p:pic>
        <p:nvPicPr>
          <p:cNvPr id="303" name="Google Shape;303;p45"/>
          <p:cNvPicPr preferRelativeResize="0"/>
          <p:nvPr/>
        </p:nvPicPr>
        <p:blipFill>
          <a:blip r:embed="rId3">
            <a:alphaModFix/>
          </a:blip>
          <a:stretch>
            <a:fillRect/>
          </a:stretch>
        </p:blipFill>
        <p:spPr>
          <a:xfrm>
            <a:off x="275850" y="3494925"/>
            <a:ext cx="8215251" cy="62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60</a:t>
            </a:fld>
            <a:endParaRPr/>
          </a:p>
        </p:txBody>
      </p:sp>
      <p:pic>
        <p:nvPicPr>
          <p:cNvPr id="99" name="Google Shape;99;p17"/>
          <p:cNvPicPr preferRelativeResize="0"/>
          <p:nvPr/>
        </p:nvPicPr>
        <p:blipFill>
          <a:blip r:embed="rId3">
            <a:alphaModFix/>
          </a:blip>
          <a:stretch>
            <a:fillRect/>
          </a:stretch>
        </p:blipFill>
        <p:spPr>
          <a:xfrm>
            <a:off x="304533" y="1177047"/>
            <a:ext cx="4724667" cy="3138691"/>
          </a:xfrm>
          <a:prstGeom prst="rect">
            <a:avLst/>
          </a:prstGeom>
          <a:noFill/>
          <a:ln>
            <a:noFill/>
          </a:ln>
        </p:spPr>
      </p:pic>
      <p:sp>
        <p:nvSpPr>
          <p:cNvPr id="100" name="Google Shape;100;p17"/>
          <p:cNvSpPr txBox="1"/>
          <p:nvPr/>
        </p:nvSpPr>
        <p:spPr>
          <a:xfrm>
            <a:off x="5640650" y="1084300"/>
            <a:ext cx="3465300" cy="42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TR" sz="1450" b="1">
                <a:solidFill>
                  <a:srgbClr val="373A3C"/>
                </a:solidFill>
                <a:highlight>
                  <a:schemeClr val="lt1"/>
                </a:highlight>
              </a:rPr>
              <a:t>SUM and AVG → numeric values</a:t>
            </a:r>
            <a:endParaRPr sz="1450" b="1">
              <a:solidFill>
                <a:srgbClr val="373A3C"/>
              </a:solidFill>
              <a:highlight>
                <a:schemeClr val="lt1"/>
              </a:highlight>
            </a:endParaRPr>
          </a:p>
          <a:p>
            <a:pPr marL="0" lvl="0" indent="0" algn="l" rtl="0">
              <a:lnSpc>
                <a:spcPct val="115000"/>
              </a:lnSpc>
              <a:spcBef>
                <a:spcPts val="1200"/>
              </a:spcBef>
              <a:spcAft>
                <a:spcPts val="0"/>
              </a:spcAft>
              <a:buNone/>
            </a:pPr>
            <a:endParaRPr sz="1450" b="1">
              <a:solidFill>
                <a:srgbClr val="373A3C"/>
              </a:solidFill>
              <a:highlight>
                <a:schemeClr val="lt1"/>
              </a:highlight>
            </a:endParaRPr>
          </a:p>
          <a:p>
            <a:pPr marL="0" lvl="0" indent="0" algn="l" rtl="0">
              <a:lnSpc>
                <a:spcPct val="115000"/>
              </a:lnSpc>
              <a:spcBef>
                <a:spcPts val="1200"/>
              </a:spcBef>
              <a:spcAft>
                <a:spcPts val="0"/>
              </a:spcAft>
              <a:buNone/>
            </a:pPr>
            <a:r>
              <a:rPr lang="tr-TR" sz="1450" b="1">
                <a:solidFill>
                  <a:srgbClr val="373A3C"/>
                </a:solidFill>
                <a:highlight>
                  <a:schemeClr val="lt1"/>
                </a:highlight>
              </a:rPr>
              <a:t>MIN, MAX, COUNT → numeric &amp; non-numeric (strings, date, etc.)</a:t>
            </a:r>
            <a:endParaRPr sz="1450" b="1">
              <a:solidFill>
                <a:srgbClr val="373A3C"/>
              </a:solidFill>
              <a:highlight>
                <a:schemeClr val="lt1"/>
              </a:highlight>
            </a:endParaRPr>
          </a:p>
          <a:p>
            <a:pPr marL="0" lvl="0" indent="0" algn="l" rtl="0">
              <a:lnSpc>
                <a:spcPct val="115000"/>
              </a:lnSpc>
              <a:spcBef>
                <a:spcPts val="1200"/>
              </a:spcBef>
              <a:spcAft>
                <a:spcPts val="0"/>
              </a:spcAft>
              <a:buNone/>
            </a:pPr>
            <a:endParaRPr sz="1450" b="1">
              <a:solidFill>
                <a:srgbClr val="373A3C"/>
              </a:solidFill>
              <a:highlight>
                <a:schemeClr val="lt1"/>
              </a:highlight>
            </a:endParaRPr>
          </a:p>
          <a:p>
            <a:pPr marL="0" lvl="0" indent="0" algn="l" rtl="0">
              <a:lnSpc>
                <a:spcPct val="115000"/>
              </a:lnSpc>
              <a:spcBef>
                <a:spcPts val="1200"/>
              </a:spcBef>
              <a:spcAft>
                <a:spcPts val="0"/>
              </a:spcAft>
              <a:buNone/>
            </a:pPr>
            <a:r>
              <a:rPr lang="tr-TR" sz="1450" b="1">
                <a:solidFill>
                  <a:srgbClr val="373A3C"/>
                </a:solidFill>
                <a:highlight>
                  <a:schemeClr val="lt1"/>
                </a:highlight>
              </a:rPr>
              <a:t>We will learn GROUP BY clause and HAVING clause later.</a:t>
            </a:r>
            <a:endParaRPr sz="1450" b="1">
              <a:solidFill>
                <a:srgbClr val="373A3C"/>
              </a:solidFill>
              <a:highlight>
                <a:schemeClr val="lt1"/>
              </a:highlight>
            </a:endParaRPr>
          </a:p>
          <a:p>
            <a:pPr marL="0" lvl="0" indent="0" algn="l" rtl="0">
              <a:lnSpc>
                <a:spcPct val="115000"/>
              </a:lnSpc>
              <a:spcBef>
                <a:spcPts val="1200"/>
              </a:spcBef>
              <a:spcAft>
                <a:spcPts val="0"/>
              </a:spcAft>
              <a:buNone/>
            </a:pPr>
            <a:endParaRPr sz="1450" b="1">
              <a:solidFill>
                <a:srgbClr val="373A3C"/>
              </a:solidFill>
              <a:highlight>
                <a:schemeClr val="lt1"/>
              </a:highlight>
            </a:endParaRPr>
          </a:p>
          <a:p>
            <a:pPr marL="0" lvl="0" indent="0" algn="l" rtl="0">
              <a:lnSpc>
                <a:spcPct val="115000"/>
              </a:lnSpc>
              <a:spcBef>
                <a:spcPts val="1200"/>
              </a:spcBef>
              <a:spcAft>
                <a:spcPts val="0"/>
              </a:spcAft>
              <a:buNone/>
            </a:pPr>
            <a:r>
              <a:rPr lang="tr-TR" sz="1450" b="1">
                <a:solidFill>
                  <a:srgbClr val="373A3C"/>
                </a:solidFill>
                <a:highlight>
                  <a:schemeClr val="lt1"/>
                </a:highlight>
              </a:rPr>
              <a:t>What is NULL?</a:t>
            </a:r>
            <a:endParaRPr sz="1450" b="1">
              <a:solidFill>
                <a:srgbClr val="373A3C"/>
              </a:solidFill>
              <a:highlight>
                <a:schemeClr val="lt1"/>
              </a:highlight>
            </a:endParaRPr>
          </a:p>
          <a:p>
            <a:pPr marL="0" lvl="0" indent="0" algn="l" rtl="0">
              <a:lnSpc>
                <a:spcPct val="115000"/>
              </a:lnSpc>
              <a:spcBef>
                <a:spcPts val="1200"/>
              </a:spcBef>
              <a:spcAft>
                <a:spcPts val="0"/>
              </a:spcAft>
              <a:buNone/>
            </a:pPr>
            <a:endParaRPr sz="1450" b="1">
              <a:solidFill>
                <a:srgbClr val="373A3C"/>
              </a:solidFill>
              <a:highlight>
                <a:schemeClr val="lt1"/>
              </a:highlight>
            </a:endParaRPr>
          </a:p>
          <a:p>
            <a:pPr marL="0" lvl="0" indent="0" algn="l" rtl="0">
              <a:lnSpc>
                <a:spcPct val="115000"/>
              </a:lnSpc>
              <a:spcBef>
                <a:spcPts val="1200"/>
              </a:spcBef>
              <a:spcAft>
                <a:spcPts val="1200"/>
              </a:spcAft>
              <a:buNone/>
            </a:pPr>
            <a:endParaRPr sz="1450" b="1">
              <a:solidFill>
                <a:srgbClr val="373A3C"/>
              </a:solidFill>
              <a:highlight>
                <a:schemeClr val="lt1"/>
              </a:highlight>
            </a:endParaRPr>
          </a:p>
        </p:txBody>
      </p:sp>
      <p:sp>
        <p:nvSpPr>
          <p:cNvPr id="4" name="Google Shape;90;p16">
            <a:extLst>
              <a:ext uri="{FF2B5EF4-FFF2-40B4-BE49-F238E27FC236}">
                <a16:creationId xmlns:a16="http://schemas.microsoft.com/office/drawing/2014/main" id="{EB4A2D45-0C67-1F42-F2A6-7DD528655213}"/>
              </a:ext>
            </a:extLst>
          </p:cNvPr>
          <p:cNvSpPr txBox="1">
            <a:spLocks/>
          </p:cNvSpPr>
          <p:nvPr/>
        </p:nvSpPr>
        <p:spPr>
          <a:xfrm>
            <a:off x="378923" y="173800"/>
            <a:ext cx="7802700" cy="62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rgbClr val="71A0CF"/>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4000" dirty="0">
                <a:solidFill>
                  <a:srgbClr val="741B47"/>
                </a:solidFill>
                <a:latin typeface="Raleway Medium"/>
                <a:ea typeface="Raleway Medium"/>
                <a:cs typeface="Raleway Medium"/>
                <a:sym typeface="Raleway Medium"/>
              </a:rPr>
              <a:t>SQL</a:t>
            </a:r>
            <a:br>
              <a:rPr lang="en-US" sz="2400" dirty="0">
                <a:solidFill>
                  <a:srgbClr val="741B47"/>
                </a:solidFill>
                <a:latin typeface="Raleway Medium"/>
                <a:ea typeface="Raleway Medium"/>
                <a:cs typeface="Raleway Medium"/>
                <a:sym typeface="Raleway Medium"/>
              </a:rPr>
            </a:br>
            <a:r>
              <a:rPr lang="en-US" sz="2400" dirty="0">
                <a:solidFill>
                  <a:srgbClr val="741B47"/>
                </a:solidFill>
                <a:latin typeface="Raleway Medium"/>
                <a:ea typeface="Raleway Medium"/>
                <a:cs typeface="Raleway Medium"/>
                <a:sym typeface="Raleway Medium"/>
              </a:rPr>
              <a:t>What is an aggregate function?</a:t>
            </a:r>
            <a:endParaRPr lang="en-US" sz="4000" dirty="0">
              <a:solidFill>
                <a:srgbClr val="419DD3"/>
              </a:solidFill>
              <a:latin typeface="Raleway Medium"/>
              <a:ea typeface="Raleway Medium"/>
              <a:cs typeface="Raleway Medium"/>
              <a:sym typeface="Raleway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61</a:t>
            </a:fld>
            <a:endParaRPr/>
          </a:p>
        </p:txBody>
      </p:sp>
      <p:sp>
        <p:nvSpPr>
          <p:cNvPr id="90" name="Google Shape;90;p16"/>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2400" dirty="0">
                <a:solidFill>
                  <a:srgbClr val="741B47"/>
                </a:solidFill>
                <a:latin typeface="Raleway Medium"/>
                <a:ea typeface="Raleway Medium"/>
                <a:cs typeface="Raleway Medium"/>
                <a:sym typeface="Raleway Medium"/>
              </a:rPr>
            </a:br>
            <a:r>
              <a:rPr lang="tr-TR" sz="2400" dirty="0" err="1">
                <a:solidFill>
                  <a:srgbClr val="741B47"/>
                </a:solidFill>
                <a:latin typeface="Raleway Medium"/>
                <a:ea typeface="Raleway Medium"/>
                <a:cs typeface="Raleway Medium"/>
                <a:sym typeface="Raleway Medium"/>
              </a:rPr>
              <a:t>What</a:t>
            </a:r>
            <a:r>
              <a:rPr lang="tr-TR" sz="2400" dirty="0">
                <a:solidFill>
                  <a:srgbClr val="741B47"/>
                </a:solidFill>
                <a:latin typeface="Raleway Medium"/>
                <a:ea typeface="Raleway Medium"/>
                <a:cs typeface="Raleway Medium"/>
                <a:sym typeface="Raleway Medium"/>
              </a:rPr>
              <a:t> is NULL?</a:t>
            </a:r>
            <a:endParaRPr sz="4000" dirty="0">
              <a:solidFill>
                <a:srgbClr val="419DD3"/>
              </a:solidFill>
              <a:latin typeface="Raleway Medium"/>
              <a:ea typeface="Raleway Medium"/>
              <a:cs typeface="Raleway Medium"/>
              <a:sym typeface="Raleway Medium"/>
            </a:endParaRPr>
          </a:p>
        </p:txBody>
      </p:sp>
      <p:sp>
        <p:nvSpPr>
          <p:cNvPr id="2" name="Google Shape;106;p18">
            <a:extLst>
              <a:ext uri="{FF2B5EF4-FFF2-40B4-BE49-F238E27FC236}">
                <a16:creationId xmlns:a16="http://schemas.microsoft.com/office/drawing/2014/main" id="{F39EA77F-988B-13CD-CE58-B6C000755C0B}"/>
              </a:ext>
            </a:extLst>
          </p:cNvPr>
          <p:cNvSpPr txBox="1"/>
          <p:nvPr/>
        </p:nvSpPr>
        <p:spPr>
          <a:xfrm>
            <a:off x="378923" y="1033200"/>
            <a:ext cx="8502429" cy="1194507"/>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dirty="0">
                <a:solidFill>
                  <a:srgbClr val="CC4125"/>
                </a:solidFill>
                <a:latin typeface="Courier New"/>
                <a:ea typeface="Courier New"/>
                <a:cs typeface="Courier New"/>
                <a:sym typeface="Courier New"/>
              </a:rPr>
              <a:t>NULL</a:t>
            </a:r>
            <a:r>
              <a:rPr lang="tr-TR" sz="2400" dirty="0">
                <a:solidFill>
                  <a:srgbClr val="373A3C"/>
                </a:solidFill>
              </a:rPr>
              <a:t> </a:t>
            </a:r>
            <a:r>
              <a:rPr lang="tr-TR" sz="2400" dirty="0" err="1">
                <a:solidFill>
                  <a:srgbClr val="373A3C"/>
                </a:solidFill>
              </a:rPr>
              <a:t>means</a:t>
            </a:r>
            <a:r>
              <a:rPr lang="tr-TR" sz="2400" dirty="0">
                <a:solidFill>
                  <a:srgbClr val="373A3C"/>
                </a:solidFill>
              </a:rPr>
              <a:t> </a:t>
            </a:r>
            <a:r>
              <a:rPr lang="tr-TR" sz="2400" dirty="0" err="1">
                <a:solidFill>
                  <a:srgbClr val="373A3C"/>
                </a:solidFill>
              </a:rPr>
              <a:t>no</a:t>
            </a:r>
            <a:r>
              <a:rPr lang="tr-TR" sz="2400" dirty="0">
                <a:solidFill>
                  <a:srgbClr val="373A3C"/>
                </a:solidFill>
              </a:rPr>
              <a:t> data </a:t>
            </a:r>
            <a:r>
              <a:rPr lang="tr-TR" sz="2400" dirty="0" err="1">
                <a:solidFill>
                  <a:srgbClr val="373A3C"/>
                </a:solidFill>
              </a:rPr>
              <a:t>and</a:t>
            </a:r>
            <a:r>
              <a:rPr lang="tr-TR" sz="2400" dirty="0">
                <a:solidFill>
                  <a:srgbClr val="373A3C"/>
                </a:solidFill>
              </a:rPr>
              <a:t> is a </a:t>
            </a:r>
            <a:r>
              <a:rPr lang="tr-TR" sz="2400" dirty="0" err="1">
                <a:solidFill>
                  <a:srgbClr val="373A3C"/>
                </a:solidFill>
              </a:rPr>
              <a:t>special</a:t>
            </a:r>
            <a:r>
              <a:rPr lang="tr-TR" sz="2400" dirty="0">
                <a:solidFill>
                  <a:srgbClr val="373A3C"/>
                </a:solidFill>
              </a:rPr>
              <a:t> </a:t>
            </a:r>
            <a:r>
              <a:rPr lang="tr-TR" sz="2400" dirty="0" err="1">
                <a:solidFill>
                  <a:srgbClr val="373A3C"/>
                </a:solidFill>
              </a:rPr>
              <a:t>value</a:t>
            </a:r>
            <a:r>
              <a:rPr lang="tr-TR" sz="2400" dirty="0">
                <a:solidFill>
                  <a:srgbClr val="373A3C"/>
                </a:solidFill>
              </a:rPr>
              <a:t> in SQL. </a:t>
            </a:r>
            <a:endParaRPr sz="2400" dirty="0">
              <a:solidFill>
                <a:srgbClr val="373A3C"/>
              </a:solidFill>
            </a:endParaRPr>
          </a:p>
          <a:p>
            <a:pPr marL="0" lvl="0" indent="0" algn="l" rtl="0">
              <a:spcBef>
                <a:spcPts val="0"/>
              </a:spcBef>
              <a:spcAft>
                <a:spcPts val="0"/>
              </a:spcAft>
              <a:buNone/>
            </a:pPr>
            <a:r>
              <a:rPr lang="tr-TR" sz="2400" dirty="0" err="1">
                <a:solidFill>
                  <a:srgbClr val="373A3C"/>
                </a:solidFill>
              </a:rPr>
              <a:t>It</a:t>
            </a:r>
            <a:r>
              <a:rPr lang="tr-TR" sz="2400" dirty="0">
                <a:solidFill>
                  <a:srgbClr val="373A3C"/>
                </a:solidFill>
              </a:rPr>
              <a:t> </a:t>
            </a:r>
            <a:r>
              <a:rPr lang="tr-TR" sz="2400" dirty="0" err="1">
                <a:solidFill>
                  <a:srgbClr val="373A3C"/>
                </a:solidFill>
              </a:rPr>
              <a:t>shows</a:t>
            </a:r>
            <a:r>
              <a:rPr lang="tr-TR" sz="2400" dirty="0">
                <a:solidFill>
                  <a:srgbClr val="373A3C"/>
                </a:solidFill>
              </a:rPr>
              <a:t> us </a:t>
            </a:r>
            <a:r>
              <a:rPr lang="tr-TR" sz="2400" dirty="0" err="1">
                <a:solidFill>
                  <a:srgbClr val="373A3C"/>
                </a:solidFill>
              </a:rPr>
              <a:t>that</a:t>
            </a:r>
            <a:r>
              <a:rPr lang="tr-TR" sz="2400" dirty="0">
                <a:solidFill>
                  <a:srgbClr val="373A3C"/>
                </a:solidFill>
              </a:rPr>
              <a:t> a </a:t>
            </a:r>
            <a:r>
              <a:rPr lang="tr-TR" sz="2400" dirty="0" err="1">
                <a:solidFill>
                  <a:srgbClr val="373A3C"/>
                </a:solidFill>
              </a:rPr>
              <a:t>piece</a:t>
            </a:r>
            <a:r>
              <a:rPr lang="tr-TR" sz="2400" dirty="0">
                <a:solidFill>
                  <a:srgbClr val="373A3C"/>
                </a:solidFill>
              </a:rPr>
              <a:t> of </a:t>
            </a:r>
            <a:r>
              <a:rPr lang="tr-TR" sz="2400" dirty="0" err="1">
                <a:solidFill>
                  <a:srgbClr val="373A3C"/>
                </a:solidFill>
              </a:rPr>
              <a:t>information</a:t>
            </a:r>
            <a:r>
              <a:rPr lang="tr-TR" sz="2400" dirty="0">
                <a:solidFill>
                  <a:srgbClr val="373A3C"/>
                </a:solidFill>
              </a:rPr>
              <a:t> is </a:t>
            </a:r>
            <a:r>
              <a:rPr lang="tr-TR" sz="2400" dirty="0" err="1">
                <a:solidFill>
                  <a:srgbClr val="373A3C"/>
                </a:solidFill>
              </a:rPr>
              <a:t>unknown</a:t>
            </a:r>
            <a:r>
              <a:rPr lang="tr-TR" sz="2400" dirty="0">
                <a:solidFill>
                  <a:srgbClr val="373A3C"/>
                </a:solidFill>
              </a:rPr>
              <a:t> </a:t>
            </a:r>
            <a:r>
              <a:rPr lang="tr-TR" sz="2400" dirty="0" err="1">
                <a:solidFill>
                  <a:srgbClr val="373A3C"/>
                </a:solidFill>
              </a:rPr>
              <a:t>or</a:t>
            </a:r>
            <a:r>
              <a:rPr lang="tr-TR" sz="2400" dirty="0">
                <a:solidFill>
                  <a:srgbClr val="373A3C"/>
                </a:solidFill>
              </a:rPr>
              <a:t> </a:t>
            </a:r>
            <a:r>
              <a:rPr lang="tr-TR" sz="2400" dirty="0" err="1">
                <a:solidFill>
                  <a:srgbClr val="373A3C"/>
                </a:solidFill>
              </a:rPr>
              <a:t>missing</a:t>
            </a:r>
            <a:r>
              <a:rPr lang="tr-TR" sz="2400" dirty="0">
                <a:solidFill>
                  <a:srgbClr val="373A3C"/>
                </a:solidFill>
              </a:rPr>
              <a:t> </a:t>
            </a:r>
            <a:r>
              <a:rPr lang="tr-TR" sz="2400" dirty="0" err="1">
                <a:solidFill>
                  <a:srgbClr val="373A3C"/>
                </a:solidFill>
              </a:rPr>
              <a:t>or</a:t>
            </a:r>
            <a:r>
              <a:rPr lang="tr-TR" sz="2400" dirty="0">
                <a:solidFill>
                  <a:srgbClr val="373A3C"/>
                </a:solidFill>
              </a:rPr>
              <a:t> not </a:t>
            </a:r>
            <a:r>
              <a:rPr lang="tr-TR" sz="2400" dirty="0" err="1">
                <a:solidFill>
                  <a:srgbClr val="373A3C"/>
                </a:solidFill>
              </a:rPr>
              <a:t>applicable</a:t>
            </a:r>
            <a:r>
              <a:rPr lang="tr-TR" sz="2400" dirty="0">
                <a:solidFill>
                  <a:srgbClr val="373A3C"/>
                </a:solidFill>
              </a:rPr>
              <a:t>. </a:t>
            </a:r>
            <a:endParaRPr sz="2400" dirty="0">
              <a:latin typeface="Barlow Light"/>
              <a:ea typeface="Barlow Light"/>
              <a:cs typeface="Barlow Light"/>
              <a:sym typeface="Barlow Light"/>
            </a:endParaRPr>
          </a:p>
        </p:txBody>
      </p:sp>
      <p:pic>
        <p:nvPicPr>
          <p:cNvPr id="3" name="Resim 2">
            <a:extLst>
              <a:ext uri="{FF2B5EF4-FFF2-40B4-BE49-F238E27FC236}">
                <a16:creationId xmlns:a16="http://schemas.microsoft.com/office/drawing/2014/main" id="{4E8801EF-F7AB-3008-057D-84556EFC4873}"/>
              </a:ext>
            </a:extLst>
          </p:cNvPr>
          <p:cNvPicPr>
            <a:picLocks noChangeAspect="1"/>
          </p:cNvPicPr>
          <p:nvPr/>
        </p:nvPicPr>
        <p:blipFill>
          <a:blip r:embed="rId3"/>
          <a:stretch>
            <a:fillRect/>
          </a:stretch>
        </p:blipFill>
        <p:spPr>
          <a:xfrm>
            <a:off x="1796215" y="2227707"/>
            <a:ext cx="5922932" cy="2741993"/>
          </a:xfrm>
          <a:prstGeom prst="rect">
            <a:avLst/>
          </a:prstGeom>
        </p:spPr>
      </p:pic>
    </p:spTree>
    <p:extLst>
      <p:ext uri="{BB962C8B-B14F-4D97-AF65-F5344CB8AC3E}">
        <p14:creationId xmlns:p14="http://schemas.microsoft.com/office/powerpoint/2010/main" val="1229448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62</a:t>
            </a:fld>
            <a:endParaRPr/>
          </a:p>
        </p:txBody>
      </p:sp>
      <p:sp>
        <p:nvSpPr>
          <p:cNvPr id="90" name="Google Shape;90;p16"/>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2400" dirty="0">
                <a:solidFill>
                  <a:srgbClr val="741B47"/>
                </a:solidFill>
                <a:latin typeface="Raleway Medium"/>
                <a:ea typeface="Raleway Medium"/>
                <a:cs typeface="Raleway Medium"/>
                <a:sym typeface="Raleway Medium"/>
              </a:rPr>
            </a:br>
            <a:r>
              <a:rPr lang="tr-TR" sz="2400" dirty="0" err="1">
                <a:solidFill>
                  <a:srgbClr val="741B47"/>
                </a:solidFill>
                <a:latin typeface="Raleway Medium"/>
                <a:ea typeface="Raleway Medium"/>
                <a:cs typeface="Raleway Medium"/>
                <a:sym typeface="Raleway Medium"/>
              </a:rPr>
              <a:t>What</a:t>
            </a:r>
            <a:r>
              <a:rPr lang="tr-TR" sz="2400" dirty="0">
                <a:solidFill>
                  <a:srgbClr val="741B47"/>
                </a:solidFill>
                <a:latin typeface="Raleway Medium"/>
                <a:ea typeface="Raleway Medium"/>
                <a:cs typeface="Raleway Medium"/>
                <a:sym typeface="Raleway Medium"/>
              </a:rPr>
              <a:t> is NULL?</a:t>
            </a:r>
            <a:endParaRPr sz="4000" dirty="0">
              <a:solidFill>
                <a:srgbClr val="419DD3"/>
              </a:solidFill>
              <a:latin typeface="Raleway Medium"/>
              <a:ea typeface="Raleway Medium"/>
              <a:cs typeface="Raleway Medium"/>
              <a:sym typeface="Raleway Medium"/>
            </a:endParaRPr>
          </a:p>
        </p:txBody>
      </p:sp>
      <p:sp>
        <p:nvSpPr>
          <p:cNvPr id="4" name="Google Shape;114;p19">
            <a:extLst>
              <a:ext uri="{FF2B5EF4-FFF2-40B4-BE49-F238E27FC236}">
                <a16:creationId xmlns:a16="http://schemas.microsoft.com/office/drawing/2014/main" id="{C6858FA4-D239-F417-DF15-3A597936BB67}"/>
              </a:ext>
            </a:extLst>
          </p:cNvPr>
          <p:cNvSpPr txBox="1"/>
          <p:nvPr/>
        </p:nvSpPr>
        <p:spPr>
          <a:xfrm>
            <a:off x="615450" y="1151710"/>
            <a:ext cx="7913100" cy="1766400"/>
          </a:xfrm>
          <a:prstGeom prst="rect">
            <a:avLst/>
          </a:prstGeom>
          <a:solidFill>
            <a:schemeClr val="accent1"/>
          </a:solid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Char char="●"/>
            </a:pPr>
            <a:r>
              <a:rPr lang="tr-TR" sz="2400" dirty="0"/>
              <a:t>NULL </a:t>
            </a:r>
            <a:r>
              <a:rPr lang="tr-TR" sz="2400" dirty="0" err="1"/>
              <a:t>value</a:t>
            </a:r>
            <a:r>
              <a:rPr lang="tr-TR" sz="2400" dirty="0"/>
              <a:t> </a:t>
            </a:r>
            <a:r>
              <a:rPr lang="tr-TR" sz="2400" dirty="0" err="1"/>
              <a:t>represents</a:t>
            </a:r>
            <a:r>
              <a:rPr lang="tr-TR" sz="2400" dirty="0"/>
              <a:t> </a:t>
            </a:r>
            <a:r>
              <a:rPr lang="tr-TR" sz="2400" dirty="0" err="1"/>
              <a:t>the</a:t>
            </a:r>
            <a:r>
              <a:rPr lang="tr-TR" sz="2400" dirty="0"/>
              <a:t> </a:t>
            </a:r>
            <a:r>
              <a:rPr lang="tr-TR" sz="2400" dirty="0" err="1"/>
              <a:t>unknown</a:t>
            </a:r>
            <a:r>
              <a:rPr lang="tr-TR" sz="2400" dirty="0"/>
              <a:t> </a:t>
            </a:r>
            <a:r>
              <a:rPr lang="tr-TR" sz="2400" dirty="0" err="1"/>
              <a:t>value</a:t>
            </a:r>
            <a:r>
              <a:rPr lang="tr-TR" sz="2400" dirty="0"/>
              <a:t> </a:t>
            </a:r>
            <a:r>
              <a:rPr lang="tr-TR" sz="2400" dirty="0" err="1"/>
              <a:t>or</a:t>
            </a:r>
            <a:r>
              <a:rPr lang="tr-TR" sz="2400" dirty="0"/>
              <a:t> </a:t>
            </a:r>
            <a:r>
              <a:rPr lang="tr-TR" sz="2400" dirty="0" err="1"/>
              <a:t>missing</a:t>
            </a:r>
            <a:r>
              <a:rPr lang="tr-TR" sz="2400" dirty="0"/>
              <a:t> </a:t>
            </a:r>
            <a:r>
              <a:rPr lang="tr-TR" sz="2400" dirty="0" err="1"/>
              <a:t>value</a:t>
            </a:r>
            <a:r>
              <a:rPr lang="tr-TR" sz="2400" dirty="0"/>
              <a:t> </a:t>
            </a:r>
            <a:r>
              <a:rPr lang="tr-TR" sz="2400" dirty="0" err="1"/>
              <a:t>or</a:t>
            </a:r>
            <a:r>
              <a:rPr lang="tr-TR" sz="2400" dirty="0"/>
              <a:t> not </a:t>
            </a:r>
            <a:r>
              <a:rPr lang="tr-TR" sz="2400" dirty="0" err="1"/>
              <a:t>applicable</a:t>
            </a:r>
            <a:r>
              <a:rPr lang="tr-TR" sz="2400" dirty="0"/>
              <a:t>.</a:t>
            </a:r>
            <a:endParaRPr sz="2400" dirty="0"/>
          </a:p>
          <a:p>
            <a:pPr marL="457200" lvl="0" indent="-381000" algn="l" rtl="0">
              <a:lnSpc>
                <a:spcPct val="115000"/>
              </a:lnSpc>
              <a:spcBef>
                <a:spcPts val="0"/>
              </a:spcBef>
              <a:spcAft>
                <a:spcPts val="0"/>
              </a:spcAft>
              <a:buClr>
                <a:srgbClr val="000000"/>
              </a:buClr>
              <a:buSzPts val="2400"/>
              <a:buChar char="●"/>
            </a:pPr>
            <a:r>
              <a:rPr lang="tr-TR" sz="2400" dirty="0"/>
              <a:t>NULL is not </a:t>
            </a:r>
            <a:r>
              <a:rPr lang="tr-TR" sz="2400" dirty="0" err="1"/>
              <a:t>equal</a:t>
            </a:r>
            <a:r>
              <a:rPr lang="tr-TR" sz="2400" dirty="0"/>
              <a:t> </a:t>
            </a:r>
            <a:r>
              <a:rPr lang="tr-TR" sz="2400" dirty="0" err="1"/>
              <a:t>to</a:t>
            </a:r>
            <a:r>
              <a:rPr lang="tr-TR" sz="2400" dirty="0"/>
              <a:t> </a:t>
            </a:r>
            <a:r>
              <a:rPr lang="tr-TR" sz="2400" dirty="0" err="1"/>
              <a:t>zero</a:t>
            </a:r>
            <a:r>
              <a:rPr lang="tr-TR" sz="2400" dirty="0"/>
              <a:t> </a:t>
            </a:r>
            <a:r>
              <a:rPr lang="tr-TR" sz="2400" dirty="0" err="1"/>
              <a:t>or</a:t>
            </a:r>
            <a:r>
              <a:rPr lang="tr-TR" sz="2400" dirty="0"/>
              <a:t> </a:t>
            </a:r>
            <a:r>
              <a:rPr lang="tr-TR" sz="2400" dirty="0" err="1"/>
              <a:t>empty</a:t>
            </a:r>
            <a:r>
              <a:rPr lang="tr-TR" sz="2400" dirty="0"/>
              <a:t> </a:t>
            </a:r>
            <a:r>
              <a:rPr lang="tr-TR" sz="2400" dirty="0" err="1"/>
              <a:t>string</a:t>
            </a:r>
            <a:r>
              <a:rPr lang="tr-TR" sz="2400" dirty="0"/>
              <a:t>.</a:t>
            </a:r>
            <a:endParaRPr sz="2400" dirty="0"/>
          </a:p>
          <a:p>
            <a:pPr marL="457200" lvl="0" indent="-381000" algn="l" rtl="0">
              <a:lnSpc>
                <a:spcPct val="115000"/>
              </a:lnSpc>
              <a:spcBef>
                <a:spcPts val="0"/>
              </a:spcBef>
              <a:spcAft>
                <a:spcPts val="0"/>
              </a:spcAft>
              <a:buClr>
                <a:srgbClr val="000000"/>
              </a:buClr>
              <a:buSzPts val="2400"/>
              <a:buChar char="●"/>
            </a:pPr>
            <a:r>
              <a:rPr lang="tr-TR" sz="2400" dirty="0"/>
              <a:t>NULL is not </a:t>
            </a:r>
            <a:r>
              <a:rPr lang="tr-TR" sz="2400" dirty="0" err="1"/>
              <a:t>equal</a:t>
            </a:r>
            <a:r>
              <a:rPr lang="tr-TR" sz="2400" dirty="0"/>
              <a:t> </a:t>
            </a:r>
            <a:r>
              <a:rPr lang="tr-TR" sz="2400" dirty="0" err="1"/>
              <a:t>to</a:t>
            </a:r>
            <a:r>
              <a:rPr lang="tr-TR" sz="2400" dirty="0"/>
              <a:t> </a:t>
            </a:r>
            <a:r>
              <a:rPr lang="tr-TR" sz="2400" dirty="0" err="1"/>
              <a:t>itself</a:t>
            </a:r>
            <a:r>
              <a:rPr lang="tr-TR" sz="2400" dirty="0"/>
              <a:t>.</a:t>
            </a:r>
            <a:endParaRPr sz="2400" dirty="0">
              <a:latin typeface="Courier New"/>
              <a:ea typeface="Courier New"/>
              <a:cs typeface="Courier New"/>
              <a:sym typeface="Courier New"/>
            </a:endParaRPr>
          </a:p>
        </p:txBody>
      </p:sp>
      <p:pic>
        <p:nvPicPr>
          <p:cNvPr id="5" name="Google Shape;115;p19">
            <a:extLst>
              <a:ext uri="{FF2B5EF4-FFF2-40B4-BE49-F238E27FC236}">
                <a16:creationId xmlns:a16="http://schemas.microsoft.com/office/drawing/2014/main" id="{9554127F-1D90-B790-8A1F-C0F2A588B26B}"/>
              </a:ext>
            </a:extLst>
          </p:cNvPr>
          <p:cNvPicPr preferRelativeResize="0"/>
          <p:nvPr/>
        </p:nvPicPr>
        <p:blipFill>
          <a:blip r:embed="rId3">
            <a:alphaModFix/>
          </a:blip>
          <a:stretch>
            <a:fillRect/>
          </a:stretch>
        </p:blipFill>
        <p:spPr>
          <a:xfrm>
            <a:off x="11250" y="1229322"/>
            <a:ext cx="604200" cy="1611176"/>
          </a:xfrm>
          <a:prstGeom prst="rect">
            <a:avLst/>
          </a:prstGeom>
          <a:noFill/>
          <a:ln>
            <a:noFill/>
          </a:ln>
        </p:spPr>
      </p:pic>
    </p:spTree>
    <p:extLst>
      <p:ext uri="{BB962C8B-B14F-4D97-AF65-F5344CB8AC3E}">
        <p14:creationId xmlns:p14="http://schemas.microsoft.com/office/powerpoint/2010/main" val="3876005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ctrTitle"/>
          </p:nvPr>
        </p:nvSpPr>
        <p:spPr>
          <a:xfrm>
            <a:off x="946150" y="2019300"/>
            <a:ext cx="77445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3600">
              <a:solidFill>
                <a:srgbClr val="741B47"/>
              </a:solidFill>
              <a:latin typeface="Raleway Medium"/>
              <a:ea typeface="Raleway Medium"/>
              <a:cs typeface="Raleway Medium"/>
              <a:sym typeface="Raleway Medium"/>
            </a:endParaRPr>
          </a:p>
        </p:txBody>
      </p:sp>
      <p:sp>
        <p:nvSpPr>
          <p:cNvPr id="121" name="Google Shape;121;p2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64</a:t>
            </a:fld>
            <a:endParaRPr/>
          </a:p>
        </p:txBody>
      </p:sp>
      <p:sp>
        <p:nvSpPr>
          <p:cNvPr id="127" name="Google Shape;127;p2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br>
              <a:rPr lang="tr-TR" sz="2400" dirty="0">
                <a:solidFill>
                  <a:srgbClr val="741B47"/>
                </a:solidFill>
                <a:latin typeface="Raleway Medium"/>
                <a:ea typeface="Raleway Medium"/>
                <a:cs typeface="Raleway Medium"/>
                <a:sym typeface="Raleway Medium"/>
              </a:rPr>
            </a:br>
            <a:r>
              <a:rPr lang="tr-TR" sz="2400" dirty="0">
                <a:solidFill>
                  <a:srgbClr val="741B47"/>
                </a:solidFill>
                <a:latin typeface="Raleway Medium"/>
                <a:ea typeface="Raleway Medium"/>
                <a:cs typeface="Raleway Medium"/>
                <a:sym typeface="Raleway Medium"/>
              </a:rPr>
              <a:t>COUNT </a:t>
            </a:r>
            <a:r>
              <a:rPr lang="tr-TR" sz="2400" dirty="0" err="1">
                <a:solidFill>
                  <a:srgbClr val="741B47"/>
                </a:solidFill>
                <a:latin typeface="Raleway Medium"/>
                <a:ea typeface="Raleway Medium"/>
                <a:cs typeface="Raleway Medium"/>
                <a:sym typeface="Raleway Medium"/>
              </a:rPr>
              <a:t>Function</a:t>
            </a:r>
            <a:endParaRPr sz="2400" dirty="0">
              <a:solidFill>
                <a:srgbClr val="419DD3"/>
              </a:solidFill>
              <a:latin typeface="Raleway Medium"/>
              <a:ea typeface="Raleway Medium"/>
              <a:cs typeface="Raleway Medium"/>
              <a:sym typeface="Raleway Medium"/>
            </a:endParaRPr>
          </a:p>
        </p:txBody>
      </p:sp>
      <p:sp>
        <p:nvSpPr>
          <p:cNvPr id="128" name="Google Shape;128;p21"/>
          <p:cNvSpPr txBox="1"/>
          <p:nvPr/>
        </p:nvSpPr>
        <p:spPr>
          <a:xfrm>
            <a:off x="274050" y="1177217"/>
            <a:ext cx="8595900" cy="10095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2600" dirty="0" err="1">
                <a:latin typeface="Raleway"/>
                <a:ea typeface="Raleway"/>
                <a:cs typeface="Raleway"/>
                <a:sym typeface="Raleway"/>
              </a:rPr>
              <a:t>We</a:t>
            </a:r>
            <a:r>
              <a:rPr lang="tr-TR" sz="2600" dirty="0">
                <a:latin typeface="Raleway"/>
                <a:ea typeface="Raleway"/>
                <a:cs typeface="Raleway"/>
                <a:sym typeface="Raleway"/>
              </a:rPr>
              <a:t> </a:t>
            </a:r>
            <a:r>
              <a:rPr lang="tr-TR" sz="2600" dirty="0" err="1">
                <a:latin typeface="Raleway"/>
                <a:ea typeface="Raleway"/>
                <a:cs typeface="Raleway"/>
                <a:sym typeface="Raleway"/>
              </a:rPr>
              <a:t>use</a:t>
            </a:r>
            <a:r>
              <a:rPr lang="tr-TR" sz="2600" dirty="0">
                <a:solidFill>
                  <a:srgbClr val="373A3C"/>
                </a:solidFill>
                <a:latin typeface="Raleway"/>
                <a:ea typeface="Raleway"/>
                <a:cs typeface="Raleway"/>
                <a:sym typeface="Raleway"/>
              </a:rPr>
              <a:t> </a:t>
            </a:r>
            <a:r>
              <a:rPr lang="tr-TR" sz="2600" dirty="0">
                <a:solidFill>
                  <a:srgbClr val="FF0000"/>
                </a:solidFill>
                <a:latin typeface="Raleway"/>
                <a:ea typeface="Raleway"/>
                <a:cs typeface="Raleway"/>
                <a:sym typeface="Raleway"/>
              </a:rPr>
              <a:t>COUNT</a:t>
            </a:r>
            <a:r>
              <a:rPr lang="tr-TR" sz="2600" dirty="0">
                <a:solidFill>
                  <a:srgbClr val="373A3C"/>
                </a:solidFill>
                <a:latin typeface="Raleway"/>
                <a:ea typeface="Raleway"/>
                <a:cs typeface="Raleway"/>
                <a:sym typeface="Raleway"/>
              </a:rPr>
              <a:t> </a:t>
            </a:r>
            <a:r>
              <a:rPr lang="tr-TR" sz="2600" dirty="0" err="1">
                <a:latin typeface="Raleway"/>
                <a:ea typeface="Raleway"/>
                <a:cs typeface="Raleway"/>
                <a:sym typeface="Raleway"/>
              </a:rPr>
              <a:t>function</a:t>
            </a:r>
            <a:r>
              <a:rPr lang="tr-TR" sz="2600" dirty="0">
                <a:latin typeface="Raleway"/>
                <a:ea typeface="Raleway"/>
                <a:cs typeface="Raleway"/>
                <a:sym typeface="Raleway"/>
              </a:rPr>
              <a:t> </a:t>
            </a:r>
            <a:r>
              <a:rPr lang="tr-TR" sz="2600" dirty="0" err="1">
                <a:latin typeface="Raleway"/>
                <a:ea typeface="Raleway"/>
                <a:cs typeface="Raleway"/>
                <a:sym typeface="Raleway"/>
              </a:rPr>
              <a:t>to</a:t>
            </a:r>
            <a:r>
              <a:rPr lang="tr-TR" sz="2600" dirty="0">
                <a:latin typeface="Raleway"/>
                <a:ea typeface="Raleway"/>
                <a:cs typeface="Raleway"/>
                <a:sym typeface="Raleway"/>
              </a:rPr>
              <a:t> </a:t>
            </a:r>
            <a:r>
              <a:rPr lang="tr-TR" sz="2600" dirty="0" err="1">
                <a:latin typeface="Raleway"/>
                <a:ea typeface="Raleway"/>
                <a:cs typeface="Raleway"/>
                <a:sym typeface="Raleway"/>
              </a:rPr>
              <a:t>count</a:t>
            </a:r>
            <a:r>
              <a:rPr lang="tr-TR" sz="2600" dirty="0">
                <a:latin typeface="Raleway"/>
                <a:ea typeface="Raleway"/>
                <a:cs typeface="Raleway"/>
                <a:sym typeface="Raleway"/>
              </a:rPr>
              <a:t> </a:t>
            </a:r>
            <a:r>
              <a:rPr lang="tr-TR" sz="2600" dirty="0" err="1">
                <a:latin typeface="Raleway"/>
                <a:ea typeface="Raleway"/>
                <a:cs typeface="Raleway"/>
                <a:sym typeface="Raleway"/>
              </a:rPr>
              <a:t>the</a:t>
            </a:r>
            <a:r>
              <a:rPr lang="tr-TR" sz="2600" dirty="0">
                <a:latin typeface="Raleway"/>
                <a:ea typeface="Raleway"/>
                <a:cs typeface="Raleway"/>
                <a:sym typeface="Raleway"/>
              </a:rPr>
              <a:t> </a:t>
            </a:r>
            <a:r>
              <a:rPr lang="tr-TR" sz="2600" dirty="0" err="1">
                <a:latin typeface="Raleway"/>
                <a:ea typeface="Raleway"/>
                <a:cs typeface="Raleway"/>
                <a:sym typeface="Raleway"/>
              </a:rPr>
              <a:t>numbers</a:t>
            </a:r>
            <a:r>
              <a:rPr lang="tr-TR" sz="2600" dirty="0">
                <a:latin typeface="Raleway"/>
                <a:ea typeface="Raleway"/>
                <a:cs typeface="Raleway"/>
                <a:sym typeface="Raleway"/>
              </a:rPr>
              <a:t> of </a:t>
            </a:r>
            <a:r>
              <a:rPr lang="tr-TR" sz="2600" dirty="0" err="1">
                <a:latin typeface="Raleway"/>
                <a:ea typeface="Raleway"/>
                <a:cs typeface="Raleway"/>
                <a:sym typeface="Raleway"/>
              </a:rPr>
              <a:t>records</a:t>
            </a:r>
            <a:r>
              <a:rPr lang="tr-TR" sz="2600" dirty="0">
                <a:latin typeface="Raleway"/>
                <a:ea typeface="Raleway"/>
                <a:cs typeface="Raleway"/>
                <a:sym typeface="Raleway"/>
              </a:rPr>
              <a:t> (</a:t>
            </a:r>
            <a:r>
              <a:rPr lang="tr-TR" sz="2600" dirty="0" err="1">
                <a:latin typeface="Raleway"/>
                <a:ea typeface="Raleway"/>
                <a:cs typeface="Raleway"/>
                <a:sym typeface="Raleway"/>
              </a:rPr>
              <a:t>a.k.a</a:t>
            </a:r>
            <a:r>
              <a:rPr lang="tr-TR" sz="2600" dirty="0">
                <a:latin typeface="Raleway"/>
                <a:ea typeface="Raleway"/>
                <a:cs typeface="Raleway"/>
                <a:sym typeface="Raleway"/>
              </a:rPr>
              <a:t> </a:t>
            </a:r>
            <a:r>
              <a:rPr lang="tr-TR" sz="2600" dirty="0" err="1">
                <a:latin typeface="Raleway"/>
                <a:ea typeface="Raleway"/>
                <a:cs typeface="Raleway"/>
                <a:sym typeface="Raleway"/>
              </a:rPr>
              <a:t>row</a:t>
            </a:r>
            <a:r>
              <a:rPr lang="tr-TR" sz="2600" dirty="0">
                <a:latin typeface="Raleway"/>
                <a:ea typeface="Raleway"/>
                <a:cs typeface="Raleway"/>
                <a:sym typeface="Raleway"/>
              </a:rPr>
              <a:t>) in a </a:t>
            </a:r>
            <a:r>
              <a:rPr lang="tr-TR" sz="2600" dirty="0" err="1">
                <a:latin typeface="Raleway"/>
                <a:ea typeface="Raleway"/>
                <a:cs typeface="Raleway"/>
                <a:sym typeface="Raleway"/>
              </a:rPr>
              <a:t>table</a:t>
            </a:r>
            <a:r>
              <a:rPr lang="tr-TR" sz="2600" dirty="0">
                <a:latin typeface="Raleway"/>
                <a:ea typeface="Raleway"/>
                <a:cs typeface="Raleway"/>
                <a:sym typeface="Raleway"/>
              </a:rPr>
              <a:t>.</a:t>
            </a:r>
            <a:endParaRPr sz="2600" i="0" u="none" strike="noStrike" cap="none" dirty="0">
              <a:latin typeface="Raleway Light"/>
              <a:ea typeface="Raleway Light"/>
              <a:cs typeface="Raleway Light"/>
              <a:sym typeface="Raleway Light"/>
            </a:endParaRPr>
          </a:p>
        </p:txBody>
      </p:sp>
      <p:sp>
        <p:nvSpPr>
          <p:cNvPr id="2" name="Google Shape;200;p32">
            <a:extLst>
              <a:ext uri="{FF2B5EF4-FFF2-40B4-BE49-F238E27FC236}">
                <a16:creationId xmlns:a16="http://schemas.microsoft.com/office/drawing/2014/main" id="{7EE47DB1-1D8E-A7A2-FCA0-EBA888CCDFCE}"/>
              </a:ext>
            </a:extLst>
          </p:cNvPr>
          <p:cNvSpPr txBox="1"/>
          <p:nvPr/>
        </p:nvSpPr>
        <p:spPr>
          <a:xfrm>
            <a:off x="1946314" y="3206987"/>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COUNT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65</a:t>
            </a:fld>
            <a:endParaRPr/>
          </a:p>
        </p:txBody>
      </p:sp>
      <p:sp>
        <p:nvSpPr>
          <p:cNvPr id="136" name="Google Shape;136;p22"/>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COUNT </a:t>
            </a:r>
            <a:r>
              <a:rPr lang="tr-TR" sz="4000" dirty="0" err="1">
                <a:solidFill>
                  <a:srgbClr val="741B47"/>
                </a:solidFill>
                <a:latin typeface="Raleway Medium"/>
                <a:ea typeface="Raleway Medium"/>
                <a:cs typeface="Raleway Medium"/>
                <a:sym typeface="Raleway Medium"/>
              </a:rPr>
              <a:t>Function</a:t>
            </a:r>
            <a:endParaRPr sz="4000" dirty="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dirty="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dirty="0">
              <a:solidFill>
                <a:srgbClr val="741B47"/>
              </a:solidFill>
              <a:latin typeface="Raleway Medium"/>
              <a:ea typeface="Raleway Medium"/>
              <a:cs typeface="Raleway Medium"/>
              <a:sym typeface="Raleway Medium"/>
            </a:endParaRPr>
          </a:p>
        </p:txBody>
      </p:sp>
      <p:sp>
        <p:nvSpPr>
          <p:cNvPr id="140" name="Google Shape;140;p22"/>
          <p:cNvSpPr txBox="1"/>
          <p:nvPr/>
        </p:nvSpPr>
        <p:spPr>
          <a:xfrm>
            <a:off x="2245575" y="621450"/>
            <a:ext cx="55629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Barlow"/>
                <a:ea typeface="Barlow"/>
                <a:cs typeface="Barlow"/>
                <a:sym typeface="Barlow"/>
              </a:rPr>
              <a:t>How many employees does the company have?</a:t>
            </a:r>
            <a:endParaRPr sz="1800" b="1" dirty="0">
              <a:latin typeface="Barlow"/>
              <a:ea typeface="Barlow"/>
              <a:cs typeface="Barlow"/>
              <a:sym typeface="Barlow"/>
            </a:endParaRPr>
          </a:p>
        </p:txBody>
      </p:sp>
      <p:pic>
        <p:nvPicPr>
          <p:cNvPr id="3" name="Resim 2">
            <a:extLst>
              <a:ext uri="{FF2B5EF4-FFF2-40B4-BE49-F238E27FC236}">
                <a16:creationId xmlns:a16="http://schemas.microsoft.com/office/drawing/2014/main" id="{1E08256D-23C1-3376-5D11-BDBF9747E9AE}"/>
              </a:ext>
            </a:extLst>
          </p:cNvPr>
          <p:cNvPicPr>
            <a:picLocks noChangeAspect="1"/>
          </p:cNvPicPr>
          <p:nvPr/>
        </p:nvPicPr>
        <p:blipFill>
          <a:blip r:embed="rId3"/>
          <a:stretch>
            <a:fillRect/>
          </a:stretch>
        </p:blipFill>
        <p:spPr>
          <a:xfrm>
            <a:off x="4819008" y="3088364"/>
            <a:ext cx="1306791" cy="898420"/>
          </a:xfrm>
          <a:prstGeom prst="rect">
            <a:avLst/>
          </a:prstGeom>
        </p:spPr>
      </p:pic>
      <p:sp>
        <p:nvSpPr>
          <p:cNvPr id="4" name="Google Shape;200;p32">
            <a:extLst>
              <a:ext uri="{FF2B5EF4-FFF2-40B4-BE49-F238E27FC236}">
                <a16:creationId xmlns:a16="http://schemas.microsoft.com/office/drawing/2014/main" id="{69DB091E-23DC-70CA-2B07-5A10F58003BB}"/>
              </a:ext>
            </a:extLst>
          </p:cNvPr>
          <p:cNvSpPr txBox="1"/>
          <p:nvPr/>
        </p:nvSpPr>
        <p:spPr>
          <a:xfrm>
            <a:off x="4335946" y="1247850"/>
            <a:ext cx="5251371" cy="626401"/>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COUNT </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b="1"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pic>
        <p:nvPicPr>
          <p:cNvPr id="6" name="Resim 5">
            <a:extLst>
              <a:ext uri="{FF2B5EF4-FFF2-40B4-BE49-F238E27FC236}">
                <a16:creationId xmlns:a16="http://schemas.microsoft.com/office/drawing/2014/main" id="{D44F1875-CC2E-BA63-EB7A-AC4AB317EBCF}"/>
              </a:ext>
            </a:extLst>
          </p:cNvPr>
          <p:cNvPicPr>
            <a:picLocks noChangeAspect="1"/>
          </p:cNvPicPr>
          <p:nvPr/>
        </p:nvPicPr>
        <p:blipFill>
          <a:blip r:embed="rId4"/>
          <a:stretch>
            <a:fillRect/>
          </a:stretch>
        </p:blipFill>
        <p:spPr>
          <a:xfrm>
            <a:off x="235930" y="1685480"/>
            <a:ext cx="4019290" cy="177253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66</a:t>
            </a:fld>
            <a:endParaRPr/>
          </a:p>
        </p:txBody>
      </p:sp>
      <p:sp>
        <p:nvSpPr>
          <p:cNvPr id="146" name="Google Shape;146;p23"/>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47" name="Google Shape;147;p23"/>
          <p:cNvSpPr txBox="1"/>
          <p:nvPr/>
        </p:nvSpPr>
        <p:spPr>
          <a:xfrm>
            <a:off x="315200" y="1010575"/>
            <a:ext cx="7828500" cy="13905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2400"/>
              <a:t>There is another special character returning the number of rows in a table. That is </a:t>
            </a:r>
            <a:r>
              <a:rPr lang="tr-TR" sz="2400">
                <a:latin typeface="Courier New"/>
                <a:ea typeface="Courier New"/>
                <a:cs typeface="Courier New"/>
                <a:sym typeface="Courier New"/>
              </a:rPr>
              <a:t>*</a:t>
            </a:r>
            <a:r>
              <a:rPr lang="tr-TR" sz="2400"/>
              <a:t> character.  Use it inside the COUNT function as </a:t>
            </a:r>
            <a:r>
              <a:rPr lang="tr-TR" sz="2400" b="1">
                <a:solidFill>
                  <a:srgbClr val="FF0000"/>
                </a:solidFill>
                <a:latin typeface="Courier New"/>
                <a:ea typeface="Courier New"/>
                <a:cs typeface="Courier New"/>
                <a:sym typeface="Courier New"/>
              </a:rPr>
              <a:t>COUNT(*)</a:t>
            </a:r>
            <a:r>
              <a:rPr lang="tr-TR" sz="2400">
                <a:solidFill>
                  <a:srgbClr val="373A3C"/>
                </a:solidFill>
              </a:rPr>
              <a:t>. </a:t>
            </a:r>
            <a:endParaRPr sz="2400" i="0" u="none" strike="noStrike" cap="none">
              <a:latin typeface="Raleway Light"/>
              <a:ea typeface="Raleway Light"/>
              <a:cs typeface="Raleway Light"/>
              <a:sym typeface="Raleway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67</a:t>
            </a:fld>
            <a:endParaRPr/>
          </a:p>
        </p:txBody>
      </p:sp>
      <p:sp>
        <p:nvSpPr>
          <p:cNvPr id="153" name="Google Shape;153;p24"/>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54" name="Google Shape;154;p24"/>
          <p:cNvSpPr txBox="1"/>
          <p:nvPr/>
        </p:nvSpPr>
        <p:spPr>
          <a:xfrm>
            <a:off x="1154125" y="1404888"/>
            <a:ext cx="7494900" cy="1754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2400"/>
              <a:t>An important point for </a:t>
            </a:r>
            <a:r>
              <a:rPr lang="tr-TR" sz="2400" b="1">
                <a:solidFill>
                  <a:srgbClr val="CC4125"/>
                </a:solidFill>
                <a:latin typeface="Raleway"/>
                <a:ea typeface="Raleway"/>
                <a:cs typeface="Raleway"/>
                <a:sym typeface="Raleway"/>
              </a:rPr>
              <a:t>COUNT(*)</a:t>
            </a:r>
            <a:r>
              <a:rPr lang="tr-TR" sz="2400">
                <a:solidFill>
                  <a:srgbClr val="373A3C"/>
                </a:solidFill>
              </a:rPr>
              <a:t> </a:t>
            </a:r>
            <a:r>
              <a:rPr lang="tr-TR" sz="2400"/>
              <a:t>function is that the result table includes </a:t>
            </a:r>
            <a:r>
              <a:rPr lang="tr-TR" sz="2400" b="1">
                <a:solidFill>
                  <a:srgbClr val="CC4125"/>
                </a:solidFill>
                <a:latin typeface="Raleway"/>
                <a:ea typeface="Raleway"/>
                <a:cs typeface="Raleway"/>
                <a:sym typeface="Raleway"/>
              </a:rPr>
              <a:t>NULL</a:t>
            </a:r>
            <a:r>
              <a:rPr lang="tr-TR" sz="2400">
                <a:solidFill>
                  <a:srgbClr val="373A3C"/>
                </a:solidFill>
              </a:rPr>
              <a:t>. </a:t>
            </a:r>
            <a:r>
              <a:rPr lang="tr-TR" sz="2400"/>
              <a:t>If you want the number of non-null values, use the syntax: </a:t>
            </a:r>
            <a:r>
              <a:rPr lang="tr-TR" sz="2400" b="1">
                <a:solidFill>
                  <a:srgbClr val="CC4125"/>
                </a:solidFill>
                <a:latin typeface="Raleway"/>
                <a:ea typeface="Raleway"/>
                <a:cs typeface="Raleway"/>
                <a:sym typeface="Raleway"/>
              </a:rPr>
              <a:t>COUNT(column_name)</a:t>
            </a:r>
            <a:r>
              <a:rPr lang="tr-TR" sz="2400" b="1">
                <a:solidFill>
                  <a:srgbClr val="373A3C"/>
                </a:solidFill>
                <a:latin typeface="Raleway"/>
                <a:ea typeface="Raleway"/>
                <a:cs typeface="Raleway"/>
                <a:sym typeface="Raleway"/>
              </a:rPr>
              <a:t>.</a:t>
            </a:r>
            <a:endParaRPr sz="2400" b="1" i="0" u="none" strike="noStrike" cap="none">
              <a:latin typeface="Raleway"/>
              <a:ea typeface="Raleway"/>
              <a:cs typeface="Raleway"/>
              <a:sym typeface="Raleway"/>
            </a:endParaRPr>
          </a:p>
        </p:txBody>
      </p:sp>
      <p:pic>
        <p:nvPicPr>
          <p:cNvPr id="155" name="Google Shape;155;p24"/>
          <p:cNvPicPr preferRelativeResize="0"/>
          <p:nvPr/>
        </p:nvPicPr>
        <p:blipFill>
          <a:blip r:embed="rId3">
            <a:alphaModFix/>
          </a:blip>
          <a:stretch>
            <a:fillRect/>
          </a:stretch>
        </p:blipFill>
        <p:spPr>
          <a:xfrm>
            <a:off x="295225" y="1476650"/>
            <a:ext cx="604200" cy="16111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68</a:t>
            </a:fld>
            <a:endParaRPr/>
          </a:p>
        </p:txBody>
      </p:sp>
      <p:sp>
        <p:nvSpPr>
          <p:cNvPr id="161" name="Google Shape;161;p25"/>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AS (Alias) Keyword</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62" name="Google Shape;162;p25"/>
          <p:cNvSpPr txBox="1"/>
          <p:nvPr/>
        </p:nvSpPr>
        <p:spPr>
          <a:xfrm>
            <a:off x="378925" y="800200"/>
            <a:ext cx="8194800" cy="32319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t>We can customize the column name or table name using</a:t>
            </a:r>
            <a:r>
              <a:rPr lang="tr-TR" sz="2400">
                <a:solidFill>
                  <a:srgbClr val="373A3C"/>
                </a:solidFill>
              </a:rPr>
              <a:t> </a:t>
            </a:r>
            <a:r>
              <a:rPr lang="tr-TR" sz="2400" b="1">
                <a:solidFill>
                  <a:srgbClr val="CC4125"/>
                </a:solidFill>
                <a:latin typeface="Raleway"/>
                <a:ea typeface="Raleway"/>
                <a:cs typeface="Raleway"/>
                <a:sym typeface="Raleway"/>
              </a:rPr>
              <a:t>AS</a:t>
            </a:r>
            <a:r>
              <a:rPr lang="tr-TR" sz="2400">
                <a:solidFill>
                  <a:srgbClr val="373A3C"/>
                </a:solidFill>
              </a:rPr>
              <a:t> </a:t>
            </a:r>
            <a:r>
              <a:rPr lang="tr-TR" sz="2400"/>
              <a:t>keyword. AS is used to rename a column or table with an alias. </a:t>
            </a:r>
            <a:endParaRPr sz="2400"/>
          </a:p>
          <a:p>
            <a:pPr marL="0" lvl="0" indent="0" algn="l" rtl="0">
              <a:spcBef>
                <a:spcPts val="0"/>
              </a:spcBef>
              <a:spcAft>
                <a:spcPts val="0"/>
              </a:spcAft>
              <a:buNone/>
            </a:pPr>
            <a:r>
              <a:rPr lang="tr-TR" sz="2400"/>
              <a:t>This is the syntax for aliasing a column name:</a:t>
            </a:r>
            <a:endParaRPr sz="2400"/>
          </a:p>
          <a:p>
            <a:pPr marL="0" lvl="0" indent="0" algn="l" rtl="0">
              <a:spcBef>
                <a:spcPts val="0"/>
              </a:spcBef>
              <a:spcAft>
                <a:spcPts val="0"/>
              </a:spcAft>
              <a:buClr>
                <a:srgbClr val="000000"/>
              </a:buClr>
              <a:buSzPts val="1800"/>
              <a:buFont typeface="Arial"/>
              <a:buNone/>
            </a:pPr>
            <a:r>
              <a:rPr lang="tr-TR" sz="2400" b="1">
                <a:solidFill>
                  <a:srgbClr val="CC4125"/>
                </a:solidFill>
                <a:latin typeface="Raleway"/>
                <a:ea typeface="Raleway"/>
                <a:cs typeface="Raleway"/>
                <a:sym typeface="Raleway"/>
              </a:rPr>
              <a:t>column_name [AS] alias_name</a:t>
            </a:r>
            <a:endParaRPr sz="2400" b="1">
              <a:solidFill>
                <a:srgbClr val="CC4125"/>
              </a:solidFill>
              <a:latin typeface="Raleway"/>
              <a:ea typeface="Raleway"/>
              <a:cs typeface="Raleway"/>
              <a:sym typeface="Raleway"/>
            </a:endParaRPr>
          </a:p>
          <a:p>
            <a:pPr marL="0" lvl="0" indent="0" algn="l" rtl="0">
              <a:spcBef>
                <a:spcPts val="0"/>
              </a:spcBef>
              <a:spcAft>
                <a:spcPts val="0"/>
              </a:spcAft>
              <a:buClr>
                <a:srgbClr val="000000"/>
              </a:buClr>
              <a:buSzPts val="1800"/>
              <a:buFont typeface="Arial"/>
              <a:buNone/>
            </a:pPr>
            <a:r>
              <a:rPr lang="tr-TR" sz="2400">
                <a:solidFill>
                  <a:schemeClr val="dk2"/>
                </a:solidFill>
                <a:latin typeface="Raleway"/>
                <a:ea typeface="Raleway"/>
                <a:cs typeface="Raleway"/>
                <a:sym typeface="Raleway"/>
              </a:rPr>
              <a:t>---------------------------------------------------------</a:t>
            </a:r>
            <a:endParaRPr sz="2400">
              <a:solidFill>
                <a:schemeClr val="dk2"/>
              </a:solidFill>
              <a:latin typeface="Raleway"/>
              <a:ea typeface="Raleway"/>
              <a:cs typeface="Raleway"/>
              <a:sym typeface="Raleway"/>
            </a:endParaRPr>
          </a:p>
          <a:p>
            <a:pPr marL="0" lvl="0" indent="0" algn="l" rtl="0">
              <a:spcBef>
                <a:spcPts val="0"/>
              </a:spcBef>
              <a:spcAft>
                <a:spcPts val="0"/>
              </a:spcAft>
              <a:buNone/>
            </a:pPr>
            <a:r>
              <a:rPr lang="tr-TR" sz="2400"/>
              <a:t>This is the syntax for aliasing a table name:</a:t>
            </a:r>
            <a:endParaRPr sz="2400"/>
          </a:p>
          <a:p>
            <a:pPr marL="0" lvl="0" indent="0" algn="l" rtl="0">
              <a:spcBef>
                <a:spcPts val="0"/>
              </a:spcBef>
              <a:spcAft>
                <a:spcPts val="0"/>
              </a:spcAft>
              <a:buNone/>
            </a:pPr>
            <a:r>
              <a:rPr lang="tr-TR" sz="2400" b="1">
                <a:solidFill>
                  <a:srgbClr val="CC4125"/>
                </a:solidFill>
              </a:rPr>
              <a:t>table_name [AS] alias_name</a:t>
            </a:r>
            <a:endParaRPr sz="2400" b="1">
              <a:solidFill>
                <a:srgbClr val="CC4125"/>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69</a:t>
            </a:fld>
            <a:endParaRPr/>
          </a:p>
        </p:txBody>
      </p:sp>
      <p:sp>
        <p:nvSpPr>
          <p:cNvPr id="168" name="Google Shape;168;p26"/>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AS (Alias) Keyword</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169" name="Google Shape;169;p26"/>
          <p:cNvSpPr txBox="1"/>
          <p:nvPr/>
        </p:nvSpPr>
        <p:spPr>
          <a:xfrm>
            <a:off x="1377450" y="1331613"/>
            <a:ext cx="7167000" cy="12825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i="1">
                <a:latin typeface="Raleway"/>
                <a:ea typeface="Raleway"/>
                <a:cs typeface="Raleway"/>
                <a:sym typeface="Raleway"/>
              </a:rPr>
              <a:t>AS</a:t>
            </a:r>
            <a:r>
              <a:rPr lang="tr-TR" sz="2400">
                <a:latin typeface="Raleway"/>
                <a:ea typeface="Raleway"/>
                <a:cs typeface="Raleway"/>
                <a:sym typeface="Raleway"/>
              </a:rPr>
              <a:t> keyword is optional. Most programmers specify the </a:t>
            </a:r>
            <a:r>
              <a:rPr lang="tr-TR" sz="2400" i="1">
                <a:latin typeface="Raleway"/>
                <a:ea typeface="Raleway"/>
                <a:cs typeface="Raleway"/>
                <a:sym typeface="Raleway"/>
              </a:rPr>
              <a:t>AS</a:t>
            </a:r>
            <a:r>
              <a:rPr lang="tr-TR" sz="2400">
                <a:latin typeface="Raleway"/>
                <a:ea typeface="Raleway"/>
                <a:cs typeface="Raleway"/>
                <a:sym typeface="Raleway"/>
              </a:rPr>
              <a:t> keyword when aliasing a column name, but not when aliasing a table name. </a:t>
            </a:r>
            <a:endParaRPr sz="2400">
              <a:latin typeface="Raleway"/>
              <a:ea typeface="Raleway"/>
              <a:cs typeface="Raleway"/>
              <a:sym typeface="Raleway"/>
            </a:endParaRPr>
          </a:p>
          <a:p>
            <a:pPr marL="0" lvl="0" indent="0" algn="l" rtl="0">
              <a:spcBef>
                <a:spcPts val="0"/>
              </a:spcBef>
              <a:spcAft>
                <a:spcPts val="0"/>
              </a:spcAft>
              <a:buNone/>
            </a:pPr>
            <a:endParaRPr sz="2400" b="1">
              <a:solidFill>
                <a:srgbClr val="CC4125"/>
              </a:solidFill>
            </a:endParaRPr>
          </a:p>
        </p:txBody>
      </p:sp>
      <p:pic>
        <p:nvPicPr>
          <p:cNvPr id="170" name="Google Shape;170;p26"/>
          <p:cNvPicPr preferRelativeResize="0"/>
          <p:nvPr/>
        </p:nvPicPr>
        <p:blipFill>
          <a:blip r:embed="rId3">
            <a:alphaModFix/>
          </a:blip>
          <a:stretch>
            <a:fillRect/>
          </a:stretch>
        </p:blipFill>
        <p:spPr>
          <a:xfrm>
            <a:off x="209525" y="1405950"/>
            <a:ext cx="992100" cy="1133825"/>
          </a:xfrm>
          <a:prstGeom prst="rect">
            <a:avLst/>
          </a:prstGeom>
          <a:noFill/>
          <a:ln>
            <a:noFill/>
          </a:ln>
        </p:spPr>
      </p:pic>
      <p:sp>
        <p:nvSpPr>
          <p:cNvPr id="171" name="Google Shape;171;p26"/>
          <p:cNvSpPr txBox="1"/>
          <p:nvPr/>
        </p:nvSpPr>
        <p:spPr>
          <a:xfrm>
            <a:off x="477125" y="2082575"/>
            <a:ext cx="6072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500" b="1">
                <a:latin typeface="Raleway"/>
                <a:ea typeface="Raleway"/>
                <a:cs typeface="Raleway"/>
                <a:sym typeface="Raleway"/>
              </a:rPr>
              <a:t>TIP</a:t>
            </a:r>
            <a:endParaRPr sz="1500" b="1">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264451" y="530207"/>
            <a:ext cx="8447750" cy="115969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lang="tr-TR" sz="2400" b="1" i="0" dirty="0">
              <a:solidFill>
                <a:srgbClr val="202122"/>
              </a:solidFill>
              <a:effectLst/>
              <a:latin typeface="Arial" panose="020B0604020202020204" pitchFamily="34" charset="0"/>
            </a:endParaRPr>
          </a:p>
          <a:p>
            <a:pPr marL="0" lvl="0" indent="0" algn="l" rtl="0">
              <a:lnSpc>
                <a:spcPct val="150000"/>
              </a:lnSpc>
              <a:spcBef>
                <a:spcPts val="0"/>
              </a:spcBef>
              <a:spcAft>
                <a:spcPts val="0"/>
              </a:spcAft>
              <a:buNone/>
            </a:pPr>
            <a:r>
              <a:rPr lang="tr-TR" sz="2400" b="1" i="0" dirty="0" err="1">
                <a:solidFill>
                  <a:srgbClr val="202122"/>
                </a:solidFill>
                <a:effectLst/>
                <a:latin typeface="Arial" panose="020B0604020202020204" pitchFamily="34" charset="0"/>
              </a:rPr>
              <a:t>Selecting</a:t>
            </a:r>
            <a:r>
              <a:rPr lang="tr-TR" sz="2400" b="1" i="0" dirty="0">
                <a:solidFill>
                  <a:srgbClr val="202122"/>
                </a:solidFill>
                <a:effectLst/>
                <a:latin typeface="Arial" panose="020B0604020202020204" pitchFamily="34" charset="0"/>
              </a:rPr>
              <a:t> </a:t>
            </a:r>
            <a:r>
              <a:rPr lang="tr-TR" sz="2400" b="1" i="0" dirty="0" err="1">
                <a:solidFill>
                  <a:srgbClr val="202122"/>
                </a:solidFill>
                <a:effectLst/>
                <a:latin typeface="Arial" panose="020B0604020202020204" pitchFamily="34" charset="0"/>
              </a:rPr>
              <a:t>colum</a:t>
            </a:r>
            <a:r>
              <a:rPr lang="tr-TR" sz="2400" b="1" dirty="0" err="1">
                <a:solidFill>
                  <a:srgbClr val="202122"/>
                </a:solidFill>
                <a:latin typeface="Arial" panose="020B0604020202020204" pitchFamily="34" charset="0"/>
              </a:rPr>
              <a:t>n</a:t>
            </a:r>
            <a:r>
              <a:rPr lang="tr-TR" sz="2400" b="1" dirty="0">
                <a:solidFill>
                  <a:srgbClr val="202122"/>
                </a:solidFill>
                <a:latin typeface="Arial" panose="020B0604020202020204" pitchFamily="34" charset="0"/>
              </a:rPr>
              <a:t> /</a:t>
            </a:r>
            <a:r>
              <a:rPr lang="tr-TR" sz="2400" b="1" dirty="0" err="1">
                <a:solidFill>
                  <a:srgbClr val="202122"/>
                </a:solidFill>
                <a:latin typeface="Arial" panose="020B0604020202020204" pitchFamily="34" charset="0"/>
              </a:rPr>
              <a:t>columns</a:t>
            </a:r>
            <a:r>
              <a:rPr lang="tr-TR" sz="2400" b="1" dirty="0">
                <a:solidFill>
                  <a:srgbClr val="202122"/>
                </a:solidFill>
                <a:latin typeface="Arial" panose="020B0604020202020204" pitchFamily="34" charset="0"/>
              </a:rPr>
              <a:t>/ </a:t>
            </a:r>
            <a:r>
              <a:rPr lang="tr-TR" sz="2400" b="1" dirty="0" err="1">
                <a:solidFill>
                  <a:srgbClr val="202122"/>
                </a:solidFill>
                <a:latin typeface="Arial" panose="020B0604020202020204" pitchFamily="34" charset="0"/>
              </a:rPr>
              <a:t>all</a:t>
            </a:r>
            <a:r>
              <a:rPr lang="tr-TR" sz="2400" b="1" dirty="0">
                <a:solidFill>
                  <a:srgbClr val="202122"/>
                </a:solidFill>
                <a:latin typeface="Arial" panose="020B0604020202020204" pitchFamily="34" charset="0"/>
              </a:rPr>
              <a:t> </a:t>
            </a:r>
            <a:r>
              <a:rPr lang="tr-TR" sz="2400" b="1" dirty="0" err="1">
                <a:solidFill>
                  <a:srgbClr val="202122"/>
                </a:solidFill>
                <a:latin typeface="Arial" panose="020B0604020202020204" pitchFamily="34" charset="0"/>
              </a:rPr>
              <a:t>columns</a:t>
            </a:r>
            <a:endParaRPr lang="tr-TR" sz="2400" b="1" dirty="0">
              <a:solidFill>
                <a:srgbClr val="202122"/>
              </a:solidFill>
              <a:latin typeface="Arial" panose="020B0604020202020204" pitchFamily="34" charset="0"/>
            </a:endParaRPr>
          </a:p>
          <a:p>
            <a:pPr marL="0" lvl="0" indent="0" algn="l" rtl="0">
              <a:lnSpc>
                <a:spcPct val="150000"/>
              </a:lnSpc>
              <a:spcBef>
                <a:spcPts val="0"/>
              </a:spcBef>
              <a:spcAft>
                <a:spcPts val="0"/>
              </a:spcAft>
              <a:buNone/>
            </a:pPr>
            <a:endParaRPr lang="tr-TR" sz="2400" b="1" i="0" dirty="0">
              <a:solidFill>
                <a:srgbClr val="202122"/>
              </a:solidFill>
              <a:effectLst/>
              <a:latin typeface="Arial" panose="020B0604020202020204" pitchFamily="34" charset="0"/>
            </a:endParaRPr>
          </a:p>
          <a:p>
            <a:pPr marL="0" lvl="0" indent="0" algn="l" rtl="0">
              <a:lnSpc>
                <a:spcPct val="150000"/>
              </a:lnSpc>
              <a:spcBef>
                <a:spcPts val="0"/>
              </a:spcBef>
              <a:spcAft>
                <a:spcPts val="0"/>
              </a:spcAft>
              <a:buNone/>
            </a:pPr>
            <a:r>
              <a:rPr lang="en-US" sz="2400" b="1" i="0" dirty="0">
                <a:solidFill>
                  <a:srgbClr val="202122"/>
                </a:solidFill>
                <a:effectLst/>
                <a:latin typeface="Arial" panose="020B0604020202020204" pitchFamily="34" charset="0"/>
              </a:rPr>
              <a:t>SELECT </a:t>
            </a:r>
            <a:r>
              <a:rPr lang="tr-TR" sz="2400" dirty="0" err="1">
                <a:solidFill>
                  <a:srgbClr val="202122"/>
                </a:solidFill>
                <a:latin typeface="Arial" panose="020B0604020202020204" pitchFamily="34" charset="0"/>
              </a:rPr>
              <a:t>column_name</a:t>
            </a:r>
            <a:r>
              <a:rPr lang="tr-TR" sz="2400" i="0" dirty="0">
                <a:solidFill>
                  <a:srgbClr val="202122"/>
                </a:solidFill>
                <a:effectLst/>
                <a:latin typeface="Arial" panose="020B0604020202020204" pitchFamily="34" charset="0"/>
              </a:rPr>
              <a:t>         </a:t>
            </a:r>
            <a:r>
              <a:rPr lang="en-US" sz="2400" b="1" i="0" dirty="0">
                <a:solidFill>
                  <a:srgbClr val="202122"/>
                </a:solidFill>
                <a:effectLst/>
                <a:latin typeface="Arial" panose="020B0604020202020204" pitchFamily="34" charset="0"/>
              </a:rPr>
              <a:t>FROM </a:t>
            </a:r>
            <a:r>
              <a:rPr lang="tr-TR" sz="2400" b="1" i="0" dirty="0">
                <a:solidFill>
                  <a:srgbClr val="202122"/>
                </a:solidFill>
                <a:effectLst/>
                <a:latin typeface="Arial" panose="020B0604020202020204" pitchFamily="34" charset="0"/>
              </a:rPr>
              <a:t>	</a:t>
            </a:r>
            <a:r>
              <a:rPr lang="tr-TR" sz="2400" i="0" dirty="0" err="1">
                <a:solidFill>
                  <a:srgbClr val="202122"/>
                </a:solidFill>
                <a:effectLst/>
                <a:latin typeface="Arial" panose="020B0604020202020204" pitchFamily="34" charset="0"/>
              </a:rPr>
              <a:t>table_name</a:t>
            </a:r>
            <a:r>
              <a:rPr lang="en-US" sz="2400" b="1" i="0" dirty="0">
                <a:solidFill>
                  <a:srgbClr val="202122"/>
                </a:solidFill>
                <a:effectLst/>
                <a:latin typeface="Arial" panose="020B0604020202020204" pitchFamily="34" charset="0"/>
              </a:rPr>
              <a:t>;</a:t>
            </a:r>
            <a:endParaRPr lang="tr-TR" sz="2400" b="1" i="0" dirty="0">
              <a:solidFill>
                <a:srgbClr val="202122"/>
              </a:solidFill>
              <a:effectLst/>
              <a:latin typeface="Arial" panose="020B0604020202020204" pitchFamily="34" charset="0"/>
            </a:endParaRPr>
          </a:p>
          <a:p>
            <a:pPr>
              <a:lnSpc>
                <a:spcPct val="150000"/>
              </a:lnSpc>
            </a:pPr>
            <a:r>
              <a:rPr lang="tr-TR" sz="2400" b="1" i="0" dirty="0">
                <a:solidFill>
                  <a:srgbClr val="202122"/>
                </a:solidFill>
                <a:effectLst/>
                <a:latin typeface="Arial" panose="020B0604020202020204" pitchFamily="34" charset="0"/>
              </a:rPr>
              <a:t>	     </a:t>
            </a:r>
            <a:r>
              <a:rPr lang="tr-TR" sz="2400" dirty="0" err="1">
                <a:solidFill>
                  <a:srgbClr val="202122"/>
                </a:solidFill>
                <a:latin typeface="Arial" panose="020B0604020202020204" pitchFamily="34" charset="0"/>
              </a:rPr>
              <a:t>column_name</a:t>
            </a:r>
            <a:r>
              <a:rPr lang="tr-TR" sz="2400" dirty="0">
                <a:solidFill>
                  <a:srgbClr val="202122"/>
                </a:solidFill>
                <a:latin typeface="Arial" panose="020B0604020202020204" pitchFamily="34" charset="0"/>
              </a:rPr>
              <a:t>(s)</a:t>
            </a:r>
            <a:endParaRPr lang="tr-TR" sz="2400" i="0" dirty="0">
              <a:solidFill>
                <a:srgbClr val="202122"/>
              </a:solidFill>
              <a:effectLst/>
              <a:latin typeface="Arial" panose="020B0604020202020204" pitchFamily="34" charset="0"/>
            </a:endParaRPr>
          </a:p>
          <a:p>
            <a:pPr>
              <a:lnSpc>
                <a:spcPct val="150000"/>
              </a:lnSpc>
            </a:pPr>
            <a:r>
              <a:rPr lang="tr-TR" sz="2400" i="0" dirty="0">
                <a:solidFill>
                  <a:srgbClr val="202122"/>
                </a:solidFill>
                <a:effectLst/>
                <a:latin typeface="Arial" panose="020B0604020202020204" pitchFamily="34" charset="0"/>
              </a:rPr>
              <a:t>		*</a:t>
            </a:r>
            <a:endParaRPr lang="tr-TR" sz="2400" b="1" i="0" dirty="0">
              <a:solidFill>
                <a:srgbClr val="202122"/>
              </a:solidFill>
              <a:effectLst/>
              <a:latin typeface="Arial" panose="020B0604020202020204" pitchFamily="34" charset="0"/>
            </a:endParaRPr>
          </a:p>
          <a:p>
            <a:endParaRPr lang="tr-TR" sz="2400" b="1" i="0" dirty="0">
              <a:solidFill>
                <a:srgbClr val="202122"/>
              </a:solidFill>
              <a:effectLst/>
              <a:latin typeface="Arial" panose="020B0604020202020204" pitchFamily="34" charset="0"/>
            </a:endParaRPr>
          </a:p>
          <a:p>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endParaRPr lang="tr-TR" sz="2400" b="1" i="0" dirty="0">
              <a:solidFill>
                <a:srgbClr val="202122"/>
              </a:solidFill>
              <a:effectLst/>
              <a:latin typeface="Arial" panose="020B0604020202020204" pitchFamily="34" charset="0"/>
            </a:endParaRPr>
          </a:p>
          <a:p>
            <a:pPr marL="0" lvl="0" indent="0" algn="l" rtl="0">
              <a:spcBef>
                <a:spcPts val="0"/>
              </a:spcBef>
              <a:spcAft>
                <a:spcPts val="0"/>
              </a:spcAft>
              <a:buNone/>
            </a:pPr>
            <a:endParaRPr lang="en-US" sz="1800" dirty="0">
              <a:latin typeface="Raleway"/>
              <a:ea typeface="Raleway"/>
              <a:cs typeface="Raleway"/>
              <a:sym typeface="Raleway"/>
            </a:endParaRPr>
          </a:p>
        </p:txBody>
      </p:sp>
    </p:spTree>
    <p:extLst>
      <p:ext uri="{BB962C8B-B14F-4D97-AF65-F5344CB8AC3E}">
        <p14:creationId xmlns:p14="http://schemas.microsoft.com/office/powerpoint/2010/main" val="2073760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ctrTitle"/>
          </p:nvPr>
        </p:nvSpPr>
        <p:spPr>
          <a:xfrm>
            <a:off x="946150" y="2019300"/>
            <a:ext cx="77445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3600">
              <a:solidFill>
                <a:srgbClr val="741B47"/>
              </a:solidFill>
              <a:latin typeface="Raleway Medium"/>
              <a:ea typeface="Raleway Medium"/>
              <a:cs typeface="Raleway Medium"/>
              <a:sym typeface="Raleway Medium"/>
            </a:endParaRPr>
          </a:p>
        </p:txBody>
      </p:sp>
      <p:sp>
        <p:nvSpPr>
          <p:cNvPr id="193" name="Google Shape;193;p2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71</a:t>
            </a:fld>
            <a:endParaRPr/>
          </a:p>
        </p:txBody>
      </p:sp>
      <p:sp>
        <p:nvSpPr>
          <p:cNvPr id="199" name="Google Shape;199;p30"/>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4000">
              <a:solidFill>
                <a:srgbClr val="419DD3"/>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200" name="Google Shape;200;p30"/>
          <p:cNvSpPr txBox="1"/>
          <p:nvPr/>
        </p:nvSpPr>
        <p:spPr>
          <a:xfrm>
            <a:off x="474600" y="800200"/>
            <a:ext cx="8194800" cy="9435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2400">
                <a:solidFill>
                  <a:srgbClr val="373A3C"/>
                </a:solidFill>
              </a:rPr>
              <a:t>In some cases, we may want unique values. In those cases, we use </a:t>
            </a:r>
            <a:r>
              <a:rPr lang="tr-TR" sz="2400">
                <a:solidFill>
                  <a:srgbClr val="A61C00"/>
                </a:solidFill>
              </a:rPr>
              <a:t>COUNT DISTINCT</a:t>
            </a:r>
            <a:r>
              <a:rPr lang="tr-TR" sz="2400">
                <a:solidFill>
                  <a:srgbClr val="373A3C"/>
                </a:solidFill>
              </a:rPr>
              <a:t> function.</a:t>
            </a:r>
            <a:endParaRPr sz="2400">
              <a:solidFill>
                <a:srgbClr val="333333"/>
              </a:solidFill>
            </a:endParaRPr>
          </a:p>
          <a:p>
            <a:pPr marL="0" lvl="0" indent="0" algn="l" rtl="0">
              <a:spcBef>
                <a:spcPts val="800"/>
              </a:spcBef>
              <a:spcAft>
                <a:spcPts val="0"/>
              </a:spcAft>
              <a:buNone/>
            </a:pPr>
            <a:endParaRPr sz="2400"/>
          </a:p>
        </p:txBody>
      </p:sp>
      <p:sp>
        <p:nvSpPr>
          <p:cNvPr id="201" name="Google Shape;201;p30"/>
          <p:cNvSpPr txBox="1"/>
          <p:nvPr/>
        </p:nvSpPr>
        <p:spPr>
          <a:xfrm>
            <a:off x="378925" y="2564550"/>
            <a:ext cx="7927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b="1">
                <a:latin typeface="Barlow"/>
                <a:ea typeface="Barlow"/>
                <a:cs typeface="Barlow"/>
                <a:sym typeface="Barlow"/>
              </a:rPr>
              <a:t>COUNT (</a:t>
            </a:r>
            <a:r>
              <a:rPr lang="tr-TR" sz="2000" b="1">
                <a:solidFill>
                  <a:srgbClr val="38761D"/>
                </a:solidFill>
                <a:latin typeface="Barlow"/>
                <a:ea typeface="Barlow"/>
                <a:cs typeface="Barlow"/>
                <a:sym typeface="Barlow"/>
              </a:rPr>
              <a:t>DISTINCT </a:t>
            </a:r>
            <a:r>
              <a:rPr lang="tr-TR" sz="2000" b="1">
                <a:latin typeface="Barlow"/>
                <a:ea typeface="Barlow"/>
                <a:cs typeface="Barlow"/>
                <a:sym typeface="Barlow"/>
              </a:rPr>
              <a:t>column_name)</a:t>
            </a:r>
            <a:endParaRPr sz="2000" b="1">
              <a:latin typeface="Barlow"/>
              <a:ea typeface="Barlow"/>
              <a:cs typeface="Barlow"/>
              <a:sym typeface="Barlow"/>
            </a:endParaRPr>
          </a:p>
        </p:txBody>
      </p:sp>
      <p:sp>
        <p:nvSpPr>
          <p:cNvPr id="202" name="Google Shape;202;p30"/>
          <p:cNvSpPr txBox="1"/>
          <p:nvPr/>
        </p:nvSpPr>
        <p:spPr>
          <a:xfrm>
            <a:off x="378925" y="2095500"/>
            <a:ext cx="2198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b="1">
                <a:latin typeface="Raleway"/>
                <a:ea typeface="Raleway"/>
                <a:cs typeface="Raleway"/>
                <a:sym typeface="Raleway"/>
              </a:rPr>
              <a:t>Syntax</a:t>
            </a:r>
            <a:endParaRPr sz="1600" b="1">
              <a:latin typeface="Raleway"/>
              <a:ea typeface="Raleway"/>
              <a:cs typeface="Raleway"/>
              <a:sym typeface="Raleway"/>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72</a:t>
            </a:fld>
            <a:endParaRPr/>
          </a:p>
        </p:txBody>
      </p:sp>
      <p:sp>
        <p:nvSpPr>
          <p:cNvPr id="208" name="Google Shape;208;p31"/>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4000">
              <a:solidFill>
                <a:srgbClr val="419DD3"/>
              </a:solidFill>
              <a:latin typeface="Raleway Medium"/>
              <a:ea typeface="Raleway Medium"/>
              <a:cs typeface="Raleway Medium"/>
              <a:sym typeface="Raleway Medium"/>
            </a:endParaRPr>
          </a:p>
        </p:txBody>
      </p:sp>
      <p:sp>
        <p:nvSpPr>
          <p:cNvPr id="211" name="Google Shape;211;p31"/>
          <p:cNvSpPr txBox="1"/>
          <p:nvPr/>
        </p:nvSpPr>
        <p:spPr>
          <a:xfrm>
            <a:off x="1132125" y="800200"/>
            <a:ext cx="71421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900" b="1" dirty="0">
                <a:latin typeface="Raleway"/>
                <a:ea typeface="Raleway"/>
                <a:cs typeface="Raleway"/>
                <a:sym typeface="Raleway"/>
              </a:rPr>
              <a:t>How </a:t>
            </a:r>
            <a:r>
              <a:rPr lang="tr-TR" sz="1900" b="1" dirty="0" err="1">
                <a:latin typeface="Raleway"/>
                <a:ea typeface="Raleway"/>
                <a:cs typeface="Raleway"/>
                <a:sym typeface="Raleway"/>
              </a:rPr>
              <a:t>many</a:t>
            </a:r>
            <a:r>
              <a:rPr lang="tr-TR" sz="1900" b="1" dirty="0">
                <a:latin typeface="Raleway"/>
                <a:ea typeface="Raleway"/>
                <a:cs typeface="Raleway"/>
                <a:sym typeface="Raleway"/>
              </a:rPr>
              <a:t> </a:t>
            </a:r>
            <a:r>
              <a:rPr lang="tr-TR" sz="1900" b="1" dirty="0" err="1">
                <a:latin typeface="Raleway"/>
                <a:ea typeface="Raleway"/>
                <a:cs typeface="Raleway"/>
                <a:sym typeface="Raleway"/>
              </a:rPr>
              <a:t>unique</a:t>
            </a:r>
            <a:r>
              <a:rPr lang="tr-TR" sz="1900" b="1" dirty="0">
                <a:latin typeface="Raleway"/>
                <a:ea typeface="Raleway"/>
                <a:cs typeface="Raleway"/>
                <a:sym typeface="Raleway"/>
              </a:rPr>
              <a:t> </a:t>
            </a:r>
            <a:r>
              <a:rPr lang="tr-TR" sz="1900" b="1" dirty="0" err="1">
                <a:latin typeface="Raleway"/>
                <a:ea typeface="Raleway"/>
                <a:cs typeface="Raleway"/>
                <a:sym typeface="Raleway"/>
              </a:rPr>
              <a:t>fields</a:t>
            </a:r>
            <a:r>
              <a:rPr lang="tr-TR" sz="1900" b="1" dirty="0">
                <a:latin typeface="Raleway"/>
                <a:ea typeface="Raleway"/>
                <a:cs typeface="Raleway"/>
                <a:sym typeface="Raleway"/>
              </a:rPr>
              <a:t> </a:t>
            </a:r>
            <a:r>
              <a:rPr lang="tr-TR" sz="1900" b="1" dirty="0" err="1">
                <a:latin typeface="Raleway"/>
                <a:ea typeface="Raleway"/>
                <a:cs typeface="Raleway"/>
                <a:sym typeface="Raleway"/>
              </a:rPr>
              <a:t>are</a:t>
            </a:r>
            <a:r>
              <a:rPr lang="tr-TR" sz="1900" b="1" dirty="0">
                <a:latin typeface="Raleway"/>
                <a:ea typeface="Raleway"/>
                <a:cs typeface="Raleway"/>
                <a:sym typeface="Raleway"/>
              </a:rPr>
              <a:t> </a:t>
            </a:r>
            <a:r>
              <a:rPr lang="tr-TR" sz="1900" b="1" dirty="0" err="1">
                <a:latin typeface="Raleway"/>
                <a:ea typeface="Raleway"/>
                <a:cs typeface="Raleway"/>
                <a:sym typeface="Raleway"/>
              </a:rPr>
              <a:t>there</a:t>
            </a:r>
            <a:r>
              <a:rPr lang="tr-TR" sz="1900" b="1" dirty="0">
                <a:latin typeface="Raleway"/>
                <a:ea typeface="Raleway"/>
                <a:cs typeface="Raleway"/>
                <a:sym typeface="Raleway"/>
              </a:rPr>
              <a:t> in </a:t>
            </a:r>
            <a:r>
              <a:rPr lang="tr-TR" sz="1900" b="1" dirty="0" err="1">
                <a:latin typeface="Raleway"/>
                <a:ea typeface="Raleway"/>
                <a:cs typeface="Raleway"/>
                <a:sym typeface="Raleway"/>
              </a:rPr>
              <a:t>the</a:t>
            </a:r>
            <a:r>
              <a:rPr lang="tr-TR" sz="1900" b="1" dirty="0">
                <a:latin typeface="Raleway"/>
                <a:ea typeface="Raleway"/>
                <a:cs typeface="Raleway"/>
                <a:sym typeface="Raleway"/>
              </a:rPr>
              <a:t> </a:t>
            </a:r>
            <a:r>
              <a:rPr lang="tr-TR" sz="1900" b="1" dirty="0" err="1">
                <a:latin typeface="Raleway"/>
                <a:ea typeface="Raleway"/>
                <a:cs typeface="Raleway"/>
                <a:sym typeface="Raleway"/>
              </a:rPr>
              <a:t>employees</a:t>
            </a:r>
            <a:r>
              <a:rPr lang="tr-TR" sz="1900" b="1" dirty="0">
                <a:latin typeface="Raleway"/>
                <a:ea typeface="Raleway"/>
                <a:cs typeface="Raleway"/>
                <a:sym typeface="Raleway"/>
              </a:rPr>
              <a:t> </a:t>
            </a:r>
            <a:r>
              <a:rPr lang="tr-TR" sz="1900" b="1" dirty="0" err="1">
                <a:latin typeface="Raleway"/>
                <a:ea typeface="Raleway"/>
                <a:cs typeface="Raleway"/>
                <a:sym typeface="Raleway"/>
              </a:rPr>
              <a:t>table</a:t>
            </a:r>
            <a:r>
              <a:rPr lang="tr-TR" sz="1900" b="1" dirty="0">
                <a:latin typeface="Raleway"/>
                <a:ea typeface="Raleway"/>
                <a:cs typeface="Raleway"/>
                <a:sym typeface="Raleway"/>
              </a:rPr>
              <a:t>?</a:t>
            </a:r>
            <a:endParaRPr sz="1900" b="1" dirty="0">
              <a:latin typeface="Raleway"/>
              <a:ea typeface="Raleway"/>
              <a:cs typeface="Raleway"/>
              <a:sym typeface="Raleway"/>
            </a:endParaRPr>
          </a:p>
        </p:txBody>
      </p:sp>
      <p:pic>
        <p:nvPicPr>
          <p:cNvPr id="3" name="Resim 2">
            <a:extLst>
              <a:ext uri="{FF2B5EF4-FFF2-40B4-BE49-F238E27FC236}">
                <a16:creationId xmlns:a16="http://schemas.microsoft.com/office/drawing/2014/main" id="{0DDF99AA-6FFC-BEE7-5F48-EA216AA445F2}"/>
              </a:ext>
            </a:extLst>
          </p:cNvPr>
          <p:cNvPicPr>
            <a:picLocks noChangeAspect="1"/>
          </p:cNvPicPr>
          <p:nvPr/>
        </p:nvPicPr>
        <p:blipFill>
          <a:blip r:embed="rId3"/>
          <a:stretch>
            <a:fillRect/>
          </a:stretch>
        </p:blipFill>
        <p:spPr>
          <a:xfrm>
            <a:off x="0" y="1696125"/>
            <a:ext cx="3971017" cy="1751250"/>
          </a:xfrm>
          <a:prstGeom prst="rect">
            <a:avLst/>
          </a:prstGeom>
        </p:spPr>
      </p:pic>
      <p:sp>
        <p:nvSpPr>
          <p:cNvPr id="4" name="Google Shape;200;p32">
            <a:extLst>
              <a:ext uri="{FF2B5EF4-FFF2-40B4-BE49-F238E27FC236}">
                <a16:creationId xmlns:a16="http://schemas.microsoft.com/office/drawing/2014/main" id="{A9544B69-2E76-39C8-9D58-D11CEBEB5744}"/>
              </a:ext>
            </a:extLst>
          </p:cNvPr>
          <p:cNvSpPr txBox="1"/>
          <p:nvPr/>
        </p:nvSpPr>
        <p:spPr>
          <a:xfrm>
            <a:off x="4335946" y="1247850"/>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COUNT </a:t>
            </a:r>
            <a:r>
              <a:rPr lang="tr-TR" sz="2000" dirty="0">
                <a:solidFill>
                  <a:srgbClr val="202122"/>
                </a:solidFill>
                <a:latin typeface="Arial" panose="020B0604020202020204" pitchFamily="34" charset="0"/>
              </a:rPr>
              <a:t>(DISTINCT </a:t>
            </a:r>
            <a:r>
              <a:rPr lang="tr-TR" sz="2000" dirty="0" err="1">
                <a:solidFill>
                  <a:srgbClr val="202122"/>
                </a:solidFill>
                <a:latin typeface="Arial" panose="020B0604020202020204" pitchFamily="34" charset="0"/>
              </a:rPr>
              <a:t>job</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pic>
        <p:nvPicPr>
          <p:cNvPr id="6" name="Resim 5">
            <a:extLst>
              <a:ext uri="{FF2B5EF4-FFF2-40B4-BE49-F238E27FC236}">
                <a16:creationId xmlns:a16="http://schemas.microsoft.com/office/drawing/2014/main" id="{BE420034-A673-7D50-AE46-4E58AA49C92F}"/>
              </a:ext>
            </a:extLst>
          </p:cNvPr>
          <p:cNvPicPr>
            <a:picLocks noChangeAspect="1"/>
          </p:cNvPicPr>
          <p:nvPr/>
        </p:nvPicPr>
        <p:blipFill>
          <a:blip r:embed="rId4"/>
          <a:stretch>
            <a:fillRect/>
          </a:stretch>
        </p:blipFill>
        <p:spPr>
          <a:xfrm>
            <a:off x="5058131" y="2553001"/>
            <a:ext cx="1245133" cy="116100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MIN and MAX</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74</a:t>
            </a:fld>
            <a:endParaRPr/>
          </a:p>
        </p:txBody>
      </p:sp>
      <p:sp>
        <p:nvSpPr>
          <p:cNvPr id="231" name="Google Shape;231;p34"/>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MIN Function</a:t>
            </a:r>
            <a:endParaRPr sz="4000">
              <a:solidFill>
                <a:srgbClr val="419DD3"/>
              </a:solidFill>
              <a:latin typeface="Raleway Medium"/>
              <a:ea typeface="Raleway Medium"/>
              <a:cs typeface="Raleway Medium"/>
              <a:sym typeface="Raleway Medium"/>
            </a:endParaRPr>
          </a:p>
        </p:txBody>
      </p:sp>
      <p:sp>
        <p:nvSpPr>
          <p:cNvPr id="232" name="Google Shape;232;p34"/>
          <p:cNvSpPr txBox="1"/>
          <p:nvPr/>
        </p:nvSpPr>
        <p:spPr>
          <a:xfrm>
            <a:off x="451250" y="973775"/>
            <a:ext cx="81978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FF0000"/>
                </a:solidFill>
                <a:latin typeface="Raleway"/>
                <a:ea typeface="Raleway"/>
                <a:cs typeface="Raleway"/>
                <a:sym typeface="Raleway"/>
              </a:rPr>
              <a:t>MIN</a:t>
            </a:r>
            <a:r>
              <a:rPr lang="tr-TR" sz="2400">
                <a:solidFill>
                  <a:srgbClr val="373A3C"/>
                </a:solidFill>
                <a:highlight>
                  <a:srgbClr val="FFFFFF"/>
                </a:highlight>
                <a:latin typeface="Raleway"/>
                <a:ea typeface="Raleway"/>
                <a:cs typeface="Raleway"/>
                <a:sym typeface="Raleway"/>
              </a:rPr>
              <a:t> function returns the minimum value in the selected column. The </a:t>
            </a:r>
            <a:r>
              <a:rPr lang="tr-TR" sz="2400">
                <a:solidFill>
                  <a:srgbClr val="FF0000"/>
                </a:solidFill>
                <a:latin typeface="Raleway"/>
                <a:ea typeface="Raleway"/>
                <a:cs typeface="Raleway"/>
                <a:sym typeface="Raleway"/>
              </a:rPr>
              <a:t>MIN</a:t>
            </a:r>
            <a:r>
              <a:rPr lang="tr-TR" sz="2400">
                <a:solidFill>
                  <a:srgbClr val="373A3C"/>
                </a:solidFill>
                <a:highlight>
                  <a:srgbClr val="FFFFFF"/>
                </a:highlight>
                <a:latin typeface="Raleway"/>
                <a:ea typeface="Raleway"/>
                <a:cs typeface="Raleway"/>
                <a:sym typeface="Raleway"/>
              </a:rPr>
              <a:t> function ignores the </a:t>
            </a:r>
            <a:r>
              <a:rPr lang="tr-TR" sz="2400">
                <a:solidFill>
                  <a:srgbClr val="FF0000"/>
                </a:solidFill>
                <a:latin typeface="Raleway"/>
                <a:ea typeface="Raleway"/>
                <a:cs typeface="Raleway"/>
                <a:sym typeface="Raleway"/>
              </a:rPr>
              <a:t>NULL</a:t>
            </a:r>
            <a:r>
              <a:rPr lang="tr-TR" sz="2400">
                <a:solidFill>
                  <a:srgbClr val="373A3C"/>
                </a:solidFill>
                <a:latin typeface="Raleway"/>
                <a:ea typeface="Raleway"/>
                <a:cs typeface="Raleway"/>
                <a:sym typeface="Raleway"/>
              </a:rPr>
              <a:t> </a:t>
            </a:r>
            <a:r>
              <a:rPr lang="tr-TR" sz="2400">
                <a:solidFill>
                  <a:srgbClr val="373A3C"/>
                </a:solidFill>
                <a:highlight>
                  <a:srgbClr val="FFFFFF"/>
                </a:highlight>
                <a:latin typeface="Raleway"/>
                <a:ea typeface="Raleway"/>
                <a:cs typeface="Raleway"/>
                <a:sym typeface="Raleway"/>
              </a:rPr>
              <a:t>values.</a:t>
            </a:r>
            <a:endParaRPr sz="2400">
              <a:latin typeface="Raleway Light"/>
              <a:ea typeface="Raleway Light"/>
              <a:cs typeface="Raleway Light"/>
              <a:sym typeface="Raleway Light"/>
            </a:endParaRPr>
          </a:p>
        </p:txBody>
      </p:sp>
      <p:sp>
        <p:nvSpPr>
          <p:cNvPr id="234" name="Google Shape;234;p34"/>
          <p:cNvSpPr txBox="1"/>
          <p:nvPr/>
        </p:nvSpPr>
        <p:spPr>
          <a:xfrm>
            <a:off x="3469975" y="2170550"/>
            <a:ext cx="16206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latin typeface="Raleway"/>
                <a:ea typeface="Raleway"/>
                <a:cs typeface="Raleway"/>
                <a:sym typeface="Raleway"/>
              </a:rPr>
              <a:t>Syntax</a:t>
            </a:r>
            <a:endParaRPr sz="1800" b="1">
              <a:latin typeface="Raleway"/>
              <a:ea typeface="Raleway"/>
              <a:cs typeface="Raleway"/>
              <a:sym typeface="Raleway"/>
            </a:endParaRPr>
          </a:p>
        </p:txBody>
      </p:sp>
      <p:sp>
        <p:nvSpPr>
          <p:cNvPr id="3" name="Google Shape;200;p32">
            <a:extLst>
              <a:ext uri="{FF2B5EF4-FFF2-40B4-BE49-F238E27FC236}">
                <a16:creationId xmlns:a16="http://schemas.microsoft.com/office/drawing/2014/main" id="{EF917301-03F7-3CE1-5BE5-B5D7BF660D69}"/>
              </a:ext>
            </a:extLst>
          </p:cNvPr>
          <p:cNvSpPr txBox="1"/>
          <p:nvPr/>
        </p:nvSpPr>
        <p:spPr>
          <a:xfrm>
            <a:off x="2190154" y="2771107"/>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MIN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75</a:t>
            </a:fld>
            <a:endParaRPr/>
          </a:p>
        </p:txBody>
      </p:sp>
      <p:sp>
        <p:nvSpPr>
          <p:cNvPr id="240" name="Google Shape;240;p35"/>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MIN Function</a:t>
            </a:r>
            <a:endParaRPr sz="4000">
              <a:solidFill>
                <a:srgbClr val="419DD3"/>
              </a:solidFill>
              <a:latin typeface="Raleway Medium"/>
              <a:ea typeface="Raleway Medium"/>
              <a:cs typeface="Raleway Medium"/>
              <a:sym typeface="Raleway Medium"/>
            </a:endParaRPr>
          </a:p>
        </p:txBody>
      </p:sp>
      <p:sp>
        <p:nvSpPr>
          <p:cNvPr id="243" name="Google Shape;243;p35"/>
          <p:cNvSpPr txBox="1"/>
          <p:nvPr/>
        </p:nvSpPr>
        <p:spPr>
          <a:xfrm>
            <a:off x="1801075" y="800200"/>
            <a:ext cx="61797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rgbClr val="373A3C"/>
                </a:solidFill>
                <a:highlight>
                  <a:srgbClr val="FFFFFF"/>
                </a:highlight>
              </a:rPr>
              <a:t>What is the lowest wage in the company?</a:t>
            </a:r>
            <a:endParaRPr lang="en-US" sz="2000" b="1" dirty="0">
              <a:latin typeface="Barlow"/>
              <a:ea typeface="Barlow"/>
              <a:cs typeface="Barlow"/>
              <a:sym typeface="Barlow"/>
            </a:endParaRPr>
          </a:p>
        </p:txBody>
      </p:sp>
      <p:pic>
        <p:nvPicPr>
          <p:cNvPr id="2" name="Resim 1">
            <a:extLst>
              <a:ext uri="{FF2B5EF4-FFF2-40B4-BE49-F238E27FC236}">
                <a16:creationId xmlns:a16="http://schemas.microsoft.com/office/drawing/2014/main" id="{70C575FC-4CC8-6F20-C2B6-8343F01FE76E}"/>
              </a:ext>
            </a:extLst>
          </p:cNvPr>
          <p:cNvPicPr>
            <a:picLocks noChangeAspect="1"/>
          </p:cNvPicPr>
          <p:nvPr/>
        </p:nvPicPr>
        <p:blipFill>
          <a:blip r:embed="rId3"/>
          <a:stretch>
            <a:fillRect/>
          </a:stretch>
        </p:blipFill>
        <p:spPr>
          <a:xfrm>
            <a:off x="0" y="1696125"/>
            <a:ext cx="3971017" cy="1751250"/>
          </a:xfrm>
          <a:prstGeom prst="rect">
            <a:avLst/>
          </a:prstGeom>
        </p:spPr>
      </p:pic>
      <p:sp>
        <p:nvSpPr>
          <p:cNvPr id="3" name="Google Shape;200;p32">
            <a:extLst>
              <a:ext uri="{FF2B5EF4-FFF2-40B4-BE49-F238E27FC236}">
                <a16:creationId xmlns:a16="http://schemas.microsoft.com/office/drawing/2014/main" id="{A0C141BB-2407-67A0-C05F-17CE44EF9638}"/>
              </a:ext>
            </a:extLst>
          </p:cNvPr>
          <p:cNvSpPr txBox="1"/>
          <p:nvPr/>
        </p:nvSpPr>
        <p:spPr>
          <a:xfrm>
            <a:off x="4335946" y="1247850"/>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MIN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pic>
        <p:nvPicPr>
          <p:cNvPr id="4" name="Resim 3">
            <a:extLst>
              <a:ext uri="{FF2B5EF4-FFF2-40B4-BE49-F238E27FC236}">
                <a16:creationId xmlns:a16="http://schemas.microsoft.com/office/drawing/2014/main" id="{4B0A0196-A8CB-495C-623D-11F8AC2156BA}"/>
              </a:ext>
            </a:extLst>
          </p:cNvPr>
          <p:cNvPicPr>
            <a:picLocks noChangeAspect="1"/>
          </p:cNvPicPr>
          <p:nvPr/>
        </p:nvPicPr>
        <p:blipFill>
          <a:blip r:embed="rId4"/>
          <a:stretch>
            <a:fillRect/>
          </a:stretch>
        </p:blipFill>
        <p:spPr>
          <a:xfrm>
            <a:off x="5058131" y="2553001"/>
            <a:ext cx="1245133" cy="116100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76</a:t>
            </a:fld>
            <a:endParaRPr/>
          </a:p>
        </p:txBody>
      </p:sp>
      <p:sp>
        <p:nvSpPr>
          <p:cNvPr id="267" name="Google Shape;267;p38"/>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MAX Function</a:t>
            </a:r>
            <a:endParaRPr sz="4000">
              <a:solidFill>
                <a:srgbClr val="419DD3"/>
              </a:solidFill>
              <a:latin typeface="Raleway Medium"/>
              <a:ea typeface="Raleway Medium"/>
              <a:cs typeface="Raleway Medium"/>
              <a:sym typeface="Raleway Medium"/>
            </a:endParaRPr>
          </a:p>
        </p:txBody>
      </p:sp>
      <p:sp>
        <p:nvSpPr>
          <p:cNvPr id="268" name="Google Shape;268;p38"/>
          <p:cNvSpPr txBox="1"/>
          <p:nvPr/>
        </p:nvSpPr>
        <p:spPr>
          <a:xfrm>
            <a:off x="451250" y="973775"/>
            <a:ext cx="81978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FF0000"/>
                </a:solidFill>
                <a:latin typeface="Raleway"/>
                <a:ea typeface="Raleway"/>
                <a:cs typeface="Raleway"/>
                <a:sym typeface="Raleway"/>
              </a:rPr>
              <a:t>MAX</a:t>
            </a:r>
            <a:r>
              <a:rPr lang="tr-TR" sz="2400">
                <a:solidFill>
                  <a:srgbClr val="373A3C"/>
                </a:solidFill>
                <a:latin typeface="Raleway"/>
                <a:ea typeface="Raleway"/>
                <a:cs typeface="Raleway"/>
                <a:sym typeface="Raleway"/>
              </a:rPr>
              <a:t> </a:t>
            </a:r>
            <a:r>
              <a:rPr lang="tr-TR" sz="2400">
                <a:solidFill>
                  <a:srgbClr val="373A3C"/>
                </a:solidFill>
                <a:highlight>
                  <a:srgbClr val="FFFFFF"/>
                </a:highlight>
                <a:latin typeface="Raleway"/>
                <a:ea typeface="Raleway"/>
                <a:cs typeface="Raleway"/>
                <a:sym typeface="Raleway"/>
              </a:rPr>
              <a:t>function returns the maximum value in the selected column.</a:t>
            </a:r>
            <a:endParaRPr sz="2400">
              <a:latin typeface="Raleway Light"/>
              <a:ea typeface="Raleway Light"/>
              <a:cs typeface="Raleway Light"/>
              <a:sym typeface="Raleway Light"/>
            </a:endParaRPr>
          </a:p>
        </p:txBody>
      </p:sp>
      <p:sp>
        <p:nvSpPr>
          <p:cNvPr id="269" name="Google Shape;269;p38"/>
          <p:cNvSpPr txBox="1"/>
          <p:nvPr/>
        </p:nvSpPr>
        <p:spPr>
          <a:xfrm>
            <a:off x="3610900" y="2334350"/>
            <a:ext cx="16206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latin typeface="Raleway"/>
                <a:ea typeface="Raleway"/>
                <a:cs typeface="Raleway"/>
                <a:sym typeface="Raleway"/>
              </a:rPr>
              <a:t>Syntax</a:t>
            </a:r>
            <a:endParaRPr sz="1800" b="1">
              <a:latin typeface="Raleway"/>
              <a:ea typeface="Raleway"/>
              <a:cs typeface="Raleway"/>
              <a:sym typeface="Raleway"/>
            </a:endParaRPr>
          </a:p>
        </p:txBody>
      </p:sp>
      <p:sp>
        <p:nvSpPr>
          <p:cNvPr id="2" name="Google Shape;200;p32">
            <a:extLst>
              <a:ext uri="{FF2B5EF4-FFF2-40B4-BE49-F238E27FC236}">
                <a16:creationId xmlns:a16="http://schemas.microsoft.com/office/drawing/2014/main" id="{3E0367B4-DFA6-A457-A4BD-6ACD2EF578DF}"/>
              </a:ext>
            </a:extLst>
          </p:cNvPr>
          <p:cNvSpPr txBox="1"/>
          <p:nvPr/>
        </p:nvSpPr>
        <p:spPr>
          <a:xfrm>
            <a:off x="2190154" y="2771107"/>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MAX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77</a:t>
            </a:fld>
            <a:endParaRPr/>
          </a:p>
        </p:txBody>
      </p:sp>
      <p:sp>
        <p:nvSpPr>
          <p:cNvPr id="249" name="Google Shape;249;p36"/>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MAX </a:t>
            </a:r>
            <a:r>
              <a:rPr lang="tr-TR" sz="4000" dirty="0" err="1">
                <a:solidFill>
                  <a:srgbClr val="741B47"/>
                </a:solidFill>
                <a:latin typeface="Raleway Medium"/>
                <a:ea typeface="Raleway Medium"/>
                <a:cs typeface="Raleway Medium"/>
                <a:sym typeface="Raleway Medium"/>
              </a:rPr>
              <a:t>Function</a:t>
            </a:r>
            <a:endParaRPr sz="4000" dirty="0">
              <a:solidFill>
                <a:srgbClr val="419DD3"/>
              </a:solidFill>
              <a:latin typeface="Raleway Medium"/>
              <a:ea typeface="Raleway Medium"/>
              <a:cs typeface="Raleway Medium"/>
              <a:sym typeface="Raleway Medium"/>
            </a:endParaRPr>
          </a:p>
        </p:txBody>
      </p:sp>
      <p:sp>
        <p:nvSpPr>
          <p:cNvPr id="252" name="Google Shape;252;p36"/>
          <p:cNvSpPr txBox="1"/>
          <p:nvPr/>
        </p:nvSpPr>
        <p:spPr>
          <a:xfrm>
            <a:off x="1698025" y="800200"/>
            <a:ext cx="51645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dirty="0" err="1">
                <a:solidFill>
                  <a:srgbClr val="373A3C"/>
                </a:solidFill>
                <a:highlight>
                  <a:srgbClr val="FFFFFF"/>
                </a:highlight>
              </a:rPr>
              <a:t>What</a:t>
            </a:r>
            <a:r>
              <a:rPr lang="tr-TR" sz="1800" b="1" dirty="0">
                <a:solidFill>
                  <a:srgbClr val="373A3C"/>
                </a:solidFill>
                <a:highlight>
                  <a:srgbClr val="FFFFFF"/>
                </a:highlight>
              </a:rPr>
              <a:t> is </a:t>
            </a:r>
            <a:r>
              <a:rPr lang="tr-TR" sz="1800" b="1" dirty="0" err="1">
                <a:solidFill>
                  <a:srgbClr val="373A3C"/>
                </a:solidFill>
                <a:highlight>
                  <a:srgbClr val="FFFFFF"/>
                </a:highlight>
              </a:rPr>
              <a:t>the</a:t>
            </a:r>
            <a:r>
              <a:rPr lang="tr-TR" sz="1800" b="1" dirty="0">
                <a:solidFill>
                  <a:srgbClr val="373A3C"/>
                </a:solidFill>
                <a:highlight>
                  <a:srgbClr val="FFFFFF"/>
                </a:highlight>
              </a:rPr>
              <a:t> </a:t>
            </a:r>
            <a:r>
              <a:rPr lang="tr-TR" sz="1800" b="1" dirty="0" err="1">
                <a:solidFill>
                  <a:srgbClr val="373A3C"/>
                </a:solidFill>
                <a:highlight>
                  <a:srgbClr val="FFFFFF"/>
                </a:highlight>
              </a:rPr>
              <a:t>last</a:t>
            </a:r>
            <a:r>
              <a:rPr lang="tr-TR" sz="1800" b="1" dirty="0">
                <a:solidFill>
                  <a:srgbClr val="373A3C"/>
                </a:solidFill>
                <a:highlight>
                  <a:srgbClr val="FFFFFF"/>
                </a:highlight>
              </a:rPr>
              <a:t> </a:t>
            </a:r>
            <a:r>
              <a:rPr lang="tr-TR" sz="1800" b="1" dirty="0" err="1">
                <a:solidFill>
                  <a:srgbClr val="373A3C"/>
                </a:solidFill>
                <a:highlight>
                  <a:srgbClr val="FFFFFF"/>
                </a:highlight>
              </a:rPr>
              <a:t>hired</a:t>
            </a:r>
            <a:r>
              <a:rPr lang="tr-TR" sz="1800" b="1" dirty="0">
                <a:solidFill>
                  <a:srgbClr val="373A3C"/>
                </a:solidFill>
                <a:highlight>
                  <a:srgbClr val="FFFFFF"/>
                </a:highlight>
              </a:rPr>
              <a:t> </a:t>
            </a:r>
            <a:r>
              <a:rPr lang="tr-TR" sz="1800" b="1" dirty="0" err="1">
                <a:solidFill>
                  <a:srgbClr val="373A3C"/>
                </a:solidFill>
                <a:highlight>
                  <a:srgbClr val="FFFFFF"/>
                </a:highlight>
              </a:rPr>
              <a:t>employees’s</a:t>
            </a:r>
            <a:r>
              <a:rPr lang="tr-TR" sz="1800" b="1" dirty="0">
                <a:solidFill>
                  <a:srgbClr val="373A3C"/>
                </a:solidFill>
                <a:highlight>
                  <a:srgbClr val="FFFFFF"/>
                </a:highlight>
              </a:rPr>
              <a:t> </a:t>
            </a:r>
            <a:r>
              <a:rPr lang="tr-TR" sz="1800" b="1" dirty="0" err="1">
                <a:solidFill>
                  <a:srgbClr val="373A3C"/>
                </a:solidFill>
                <a:highlight>
                  <a:srgbClr val="FFFFFF"/>
                </a:highlight>
              </a:rPr>
              <a:t>date</a:t>
            </a:r>
            <a:r>
              <a:rPr lang="tr-TR" sz="1800" b="1" dirty="0">
                <a:solidFill>
                  <a:srgbClr val="373A3C"/>
                </a:solidFill>
                <a:highlight>
                  <a:srgbClr val="FFFFFF"/>
                </a:highlight>
              </a:rPr>
              <a:t>?</a:t>
            </a:r>
            <a:endParaRPr sz="1800" b="1" dirty="0">
              <a:latin typeface="Barlow"/>
              <a:ea typeface="Barlow"/>
              <a:cs typeface="Barlow"/>
              <a:sym typeface="Barlow"/>
            </a:endParaRPr>
          </a:p>
        </p:txBody>
      </p:sp>
      <p:pic>
        <p:nvPicPr>
          <p:cNvPr id="2" name="Resim 1">
            <a:extLst>
              <a:ext uri="{FF2B5EF4-FFF2-40B4-BE49-F238E27FC236}">
                <a16:creationId xmlns:a16="http://schemas.microsoft.com/office/drawing/2014/main" id="{72CE5A0C-C139-544E-37BC-9E1A757B3CED}"/>
              </a:ext>
            </a:extLst>
          </p:cNvPr>
          <p:cNvPicPr>
            <a:picLocks noChangeAspect="1"/>
          </p:cNvPicPr>
          <p:nvPr/>
        </p:nvPicPr>
        <p:blipFill>
          <a:blip r:embed="rId3"/>
          <a:stretch>
            <a:fillRect/>
          </a:stretch>
        </p:blipFill>
        <p:spPr>
          <a:xfrm>
            <a:off x="0" y="1696125"/>
            <a:ext cx="3971017" cy="1751250"/>
          </a:xfrm>
          <a:prstGeom prst="rect">
            <a:avLst/>
          </a:prstGeom>
        </p:spPr>
      </p:pic>
      <p:sp>
        <p:nvSpPr>
          <p:cNvPr id="3" name="Google Shape;200;p32">
            <a:extLst>
              <a:ext uri="{FF2B5EF4-FFF2-40B4-BE49-F238E27FC236}">
                <a16:creationId xmlns:a16="http://schemas.microsoft.com/office/drawing/2014/main" id="{2CB14747-7760-3BC3-F01B-C83BC542DE62}"/>
              </a:ext>
            </a:extLst>
          </p:cNvPr>
          <p:cNvSpPr txBox="1"/>
          <p:nvPr/>
        </p:nvSpPr>
        <p:spPr>
          <a:xfrm>
            <a:off x="4280273" y="1516788"/>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MAX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hiredate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ctrTitle"/>
          </p:nvPr>
        </p:nvSpPr>
        <p:spPr>
          <a:xfrm>
            <a:off x="940010" y="1863600"/>
            <a:ext cx="7964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SUM and AVG</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79</a:t>
            </a:fld>
            <a:endParaRPr/>
          </a:p>
        </p:txBody>
      </p:sp>
      <p:sp>
        <p:nvSpPr>
          <p:cNvPr id="299" name="Google Shape;299;p42"/>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SUM Function</a:t>
            </a:r>
            <a:endParaRPr sz="4000">
              <a:solidFill>
                <a:srgbClr val="419DD3"/>
              </a:solidFill>
              <a:latin typeface="Raleway Medium"/>
              <a:ea typeface="Raleway Medium"/>
              <a:cs typeface="Raleway Medium"/>
              <a:sym typeface="Raleway Medium"/>
            </a:endParaRPr>
          </a:p>
        </p:txBody>
      </p:sp>
      <p:sp>
        <p:nvSpPr>
          <p:cNvPr id="300" name="Google Shape;300;p42"/>
          <p:cNvSpPr txBox="1"/>
          <p:nvPr/>
        </p:nvSpPr>
        <p:spPr>
          <a:xfrm>
            <a:off x="785250" y="1003025"/>
            <a:ext cx="75735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a:solidFill>
                  <a:srgbClr val="FF0000"/>
                </a:solidFill>
                <a:latin typeface="Raleway"/>
                <a:ea typeface="Raleway"/>
                <a:cs typeface="Raleway"/>
                <a:sym typeface="Raleway"/>
              </a:rPr>
              <a:t>SUM</a:t>
            </a:r>
            <a:r>
              <a:rPr lang="tr-TR" sz="2400">
                <a:solidFill>
                  <a:srgbClr val="373A3C"/>
                </a:solidFill>
                <a:highlight>
                  <a:srgbClr val="FFFFFF"/>
                </a:highlight>
                <a:latin typeface="Raleway"/>
                <a:ea typeface="Raleway"/>
                <a:cs typeface="Raleway"/>
                <a:sym typeface="Raleway"/>
              </a:rPr>
              <a:t> function returns the sum of a numeric column. </a:t>
            </a:r>
            <a:endParaRPr sz="2400" i="0" u="none" strike="noStrike" cap="none">
              <a:solidFill>
                <a:srgbClr val="000000"/>
              </a:solidFill>
              <a:latin typeface="Raleway Light"/>
              <a:ea typeface="Raleway Light"/>
              <a:cs typeface="Raleway Light"/>
              <a:sym typeface="Raleway Light"/>
            </a:endParaRPr>
          </a:p>
        </p:txBody>
      </p:sp>
      <p:sp>
        <p:nvSpPr>
          <p:cNvPr id="301" name="Google Shape;301;p42"/>
          <p:cNvSpPr txBox="1"/>
          <p:nvPr/>
        </p:nvSpPr>
        <p:spPr>
          <a:xfrm>
            <a:off x="3717625" y="2231400"/>
            <a:ext cx="1125300" cy="32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aleway"/>
                <a:ea typeface="Raleway"/>
                <a:cs typeface="Raleway"/>
                <a:sym typeface="Raleway"/>
              </a:rPr>
              <a:t>Syntax</a:t>
            </a:r>
            <a:endParaRPr sz="1800" b="1" i="0" u="none" strike="noStrike" cap="none">
              <a:solidFill>
                <a:srgbClr val="000000"/>
              </a:solidFill>
              <a:latin typeface="Raleway"/>
              <a:ea typeface="Raleway"/>
              <a:cs typeface="Raleway"/>
              <a:sym typeface="Raleway"/>
            </a:endParaRPr>
          </a:p>
        </p:txBody>
      </p:sp>
      <p:sp>
        <p:nvSpPr>
          <p:cNvPr id="2" name="Google Shape;200;p32">
            <a:extLst>
              <a:ext uri="{FF2B5EF4-FFF2-40B4-BE49-F238E27FC236}">
                <a16:creationId xmlns:a16="http://schemas.microsoft.com/office/drawing/2014/main" id="{B014CF64-A8DB-A663-14A7-F1BDB3E4308C}"/>
              </a:ext>
            </a:extLst>
          </p:cNvPr>
          <p:cNvSpPr txBox="1"/>
          <p:nvPr/>
        </p:nvSpPr>
        <p:spPr>
          <a:xfrm>
            <a:off x="2190154" y="2771107"/>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SUM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pic>
        <p:nvPicPr>
          <p:cNvPr id="11" name="Resim 10">
            <a:extLst>
              <a:ext uri="{FF2B5EF4-FFF2-40B4-BE49-F238E27FC236}">
                <a16:creationId xmlns:a16="http://schemas.microsoft.com/office/drawing/2014/main" id="{969E4EC0-AAA7-1439-D092-BC031662177C}"/>
              </a:ext>
            </a:extLst>
          </p:cNvPr>
          <p:cNvPicPr>
            <a:picLocks noChangeAspect="1"/>
          </p:cNvPicPr>
          <p:nvPr/>
        </p:nvPicPr>
        <p:blipFill>
          <a:blip r:embed="rId3"/>
          <a:stretch>
            <a:fillRect/>
          </a:stretch>
        </p:blipFill>
        <p:spPr>
          <a:xfrm>
            <a:off x="590205" y="754222"/>
            <a:ext cx="7963590" cy="3635055"/>
          </a:xfrm>
          <a:prstGeom prst="rect">
            <a:avLst/>
          </a:prstGeom>
        </p:spPr>
      </p:pic>
    </p:spTree>
    <p:extLst>
      <p:ext uri="{BB962C8B-B14F-4D97-AF65-F5344CB8AC3E}">
        <p14:creationId xmlns:p14="http://schemas.microsoft.com/office/powerpoint/2010/main" val="2088414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80</a:t>
            </a:fld>
            <a:endParaRPr/>
          </a:p>
        </p:txBody>
      </p:sp>
      <p:sp>
        <p:nvSpPr>
          <p:cNvPr id="309" name="Google Shape;309;p43"/>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SUM Function</a:t>
            </a:r>
            <a:endParaRPr sz="4000">
              <a:solidFill>
                <a:srgbClr val="419DD3"/>
              </a:solidFill>
              <a:latin typeface="Raleway Medium"/>
              <a:ea typeface="Raleway Medium"/>
              <a:cs typeface="Raleway Medium"/>
              <a:sym typeface="Raleway Medium"/>
            </a:endParaRPr>
          </a:p>
        </p:txBody>
      </p:sp>
      <p:sp>
        <p:nvSpPr>
          <p:cNvPr id="312" name="Google Shape;312;p43"/>
          <p:cNvSpPr txBox="1"/>
          <p:nvPr/>
        </p:nvSpPr>
        <p:spPr>
          <a:xfrm>
            <a:off x="1709375" y="800200"/>
            <a:ext cx="61446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b="1">
                <a:solidFill>
                  <a:srgbClr val="373A3C"/>
                </a:solidFill>
                <a:highlight>
                  <a:srgbClr val="FFFFFF"/>
                </a:highlight>
                <a:latin typeface="Raleway"/>
                <a:ea typeface="Raleway"/>
                <a:cs typeface="Raleway"/>
                <a:sym typeface="Raleway"/>
              </a:rPr>
              <a:t>What is total amount salary of the employees?</a:t>
            </a:r>
            <a:endParaRPr sz="2000" b="1">
              <a:latin typeface="Raleway"/>
              <a:ea typeface="Raleway"/>
              <a:cs typeface="Raleway"/>
              <a:sym typeface="Raleway"/>
            </a:endParaRPr>
          </a:p>
        </p:txBody>
      </p:sp>
      <p:pic>
        <p:nvPicPr>
          <p:cNvPr id="2" name="Resim 1">
            <a:extLst>
              <a:ext uri="{FF2B5EF4-FFF2-40B4-BE49-F238E27FC236}">
                <a16:creationId xmlns:a16="http://schemas.microsoft.com/office/drawing/2014/main" id="{48FDA495-FF4F-BC0C-37C6-7286291EBA3E}"/>
              </a:ext>
            </a:extLst>
          </p:cNvPr>
          <p:cNvPicPr>
            <a:picLocks noChangeAspect="1"/>
          </p:cNvPicPr>
          <p:nvPr/>
        </p:nvPicPr>
        <p:blipFill>
          <a:blip r:embed="rId3"/>
          <a:stretch>
            <a:fillRect/>
          </a:stretch>
        </p:blipFill>
        <p:spPr>
          <a:xfrm>
            <a:off x="0" y="1696125"/>
            <a:ext cx="3971017" cy="1751250"/>
          </a:xfrm>
          <a:prstGeom prst="rect">
            <a:avLst/>
          </a:prstGeom>
        </p:spPr>
      </p:pic>
      <p:sp>
        <p:nvSpPr>
          <p:cNvPr id="3" name="Google Shape;200;p32">
            <a:extLst>
              <a:ext uri="{FF2B5EF4-FFF2-40B4-BE49-F238E27FC236}">
                <a16:creationId xmlns:a16="http://schemas.microsoft.com/office/drawing/2014/main" id="{A7D1A230-403A-BC8F-E71E-C449FE371A64}"/>
              </a:ext>
            </a:extLst>
          </p:cNvPr>
          <p:cNvSpPr txBox="1"/>
          <p:nvPr/>
        </p:nvSpPr>
        <p:spPr>
          <a:xfrm>
            <a:off x="4280273" y="1516788"/>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SUM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pic>
        <p:nvPicPr>
          <p:cNvPr id="5" name="Resim 4">
            <a:extLst>
              <a:ext uri="{FF2B5EF4-FFF2-40B4-BE49-F238E27FC236}">
                <a16:creationId xmlns:a16="http://schemas.microsoft.com/office/drawing/2014/main" id="{56DA3514-56E1-3DB0-31C1-1DD389D3FE0C}"/>
              </a:ext>
            </a:extLst>
          </p:cNvPr>
          <p:cNvPicPr>
            <a:picLocks noChangeAspect="1"/>
          </p:cNvPicPr>
          <p:nvPr/>
        </p:nvPicPr>
        <p:blipFill>
          <a:blip r:embed="rId4"/>
          <a:stretch>
            <a:fillRect/>
          </a:stretch>
        </p:blipFill>
        <p:spPr>
          <a:xfrm>
            <a:off x="4885155" y="2917273"/>
            <a:ext cx="1332765" cy="98723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ctrTitle"/>
          </p:nvPr>
        </p:nvSpPr>
        <p:spPr>
          <a:xfrm>
            <a:off x="946150" y="2019300"/>
            <a:ext cx="77445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3600">
              <a:solidFill>
                <a:srgbClr val="741B47"/>
              </a:solidFill>
              <a:latin typeface="Raleway Medium"/>
              <a:ea typeface="Raleway Medium"/>
              <a:cs typeface="Raleway Medium"/>
              <a:sym typeface="Raleway Medium"/>
            </a:endParaRPr>
          </a:p>
        </p:txBody>
      </p:sp>
      <p:sp>
        <p:nvSpPr>
          <p:cNvPr id="328" name="Google Shape;328;p4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82</a:t>
            </a:fld>
            <a:endParaRPr/>
          </a:p>
        </p:txBody>
      </p:sp>
      <p:sp>
        <p:nvSpPr>
          <p:cNvPr id="334" name="Google Shape;334;p46"/>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4000">
              <a:solidFill>
                <a:srgbClr val="419DD3"/>
              </a:solidFill>
              <a:latin typeface="Raleway Medium"/>
              <a:ea typeface="Raleway Medium"/>
              <a:cs typeface="Raleway Medium"/>
              <a:sym typeface="Raleway Medium"/>
            </a:endParaRPr>
          </a:p>
        </p:txBody>
      </p:sp>
      <p:sp>
        <p:nvSpPr>
          <p:cNvPr id="335" name="Google Shape;335;p46"/>
          <p:cNvSpPr txBox="1"/>
          <p:nvPr/>
        </p:nvSpPr>
        <p:spPr>
          <a:xfrm>
            <a:off x="451250" y="973775"/>
            <a:ext cx="8413500" cy="87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a:solidFill>
                  <a:srgbClr val="FF0000"/>
                </a:solidFill>
                <a:latin typeface="Raleway"/>
                <a:ea typeface="Raleway"/>
                <a:cs typeface="Raleway"/>
                <a:sym typeface="Raleway"/>
              </a:rPr>
              <a:t>AVG</a:t>
            </a:r>
            <a:r>
              <a:rPr lang="tr-TR" sz="2400">
                <a:solidFill>
                  <a:srgbClr val="373A3C"/>
                </a:solidFill>
                <a:highlight>
                  <a:srgbClr val="FFFFFF"/>
                </a:highlight>
                <a:latin typeface="Raleway"/>
                <a:ea typeface="Raleway"/>
                <a:cs typeface="Raleway"/>
                <a:sym typeface="Raleway"/>
              </a:rPr>
              <a:t> function calculates the average of a numeric column.</a:t>
            </a:r>
            <a:endParaRPr sz="2400" i="0" u="none" strike="noStrike" cap="none">
              <a:solidFill>
                <a:srgbClr val="000000"/>
              </a:solidFill>
              <a:latin typeface="Raleway Light"/>
              <a:ea typeface="Raleway Light"/>
              <a:cs typeface="Raleway Light"/>
              <a:sym typeface="Raleway Light"/>
            </a:endParaRPr>
          </a:p>
        </p:txBody>
      </p:sp>
      <p:sp>
        <p:nvSpPr>
          <p:cNvPr id="336" name="Google Shape;336;p46"/>
          <p:cNvSpPr txBox="1"/>
          <p:nvPr/>
        </p:nvSpPr>
        <p:spPr>
          <a:xfrm>
            <a:off x="3580125" y="2407488"/>
            <a:ext cx="1620600" cy="32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aleway"/>
                <a:ea typeface="Raleway"/>
                <a:cs typeface="Raleway"/>
                <a:sym typeface="Raleway"/>
              </a:rPr>
              <a:t>Syntax</a:t>
            </a:r>
            <a:endParaRPr sz="1800" b="1" i="0" u="none" strike="noStrike" cap="none">
              <a:solidFill>
                <a:srgbClr val="000000"/>
              </a:solidFill>
              <a:latin typeface="Raleway"/>
              <a:ea typeface="Raleway"/>
              <a:cs typeface="Raleway"/>
              <a:sym typeface="Raleway"/>
            </a:endParaRPr>
          </a:p>
        </p:txBody>
      </p:sp>
      <p:sp>
        <p:nvSpPr>
          <p:cNvPr id="2" name="Google Shape;200;p32">
            <a:extLst>
              <a:ext uri="{FF2B5EF4-FFF2-40B4-BE49-F238E27FC236}">
                <a16:creationId xmlns:a16="http://schemas.microsoft.com/office/drawing/2014/main" id="{5C7F4D00-7A2D-346C-2C75-B2CA8137283D}"/>
              </a:ext>
            </a:extLst>
          </p:cNvPr>
          <p:cNvSpPr txBox="1"/>
          <p:nvPr/>
        </p:nvSpPr>
        <p:spPr>
          <a:xfrm>
            <a:off x="2190154" y="2771107"/>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MAX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column_name</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table_name</a:t>
            </a:r>
            <a:r>
              <a:rPr lang="tr-TR" sz="2000" dirty="0">
                <a:solidFill>
                  <a:srgbClr val="202122"/>
                </a:solidFill>
                <a:latin typeface="Arial" panose="020B0604020202020204" pitchFamily="34" charset="0"/>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83</a:t>
            </a:fld>
            <a:endParaRPr/>
          </a:p>
        </p:txBody>
      </p:sp>
      <p:sp>
        <p:nvSpPr>
          <p:cNvPr id="343" name="Google Shape;343;p47"/>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4000">
              <a:solidFill>
                <a:srgbClr val="419DD3"/>
              </a:solidFill>
              <a:latin typeface="Raleway Medium"/>
              <a:ea typeface="Raleway Medium"/>
              <a:cs typeface="Raleway Medium"/>
              <a:sym typeface="Raleway Medium"/>
            </a:endParaRPr>
          </a:p>
        </p:txBody>
      </p:sp>
      <p:sp>
        <p:nvSpPr>
          <p:cNvPr id="346" name="Google Shape;346;p47"/>
          <p:cNvSpPr txBox="1"/>
          <p:nvPr/>
        </p:nvSpPr>
        <p:spPr>
          <a:xfrm>
            <a:off x="1795800" y="800200"/>
            <a:ext cx="55524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solidFill>
                  <a:srgbClr val="373A3C"/>
                </a:solidFill>
                <a:highlight>
                  <a:srgbClr val="FFFFFF"/>
                </a:highlight>
              </a:rPr>
              <a:t>What is the average salary of the employees?</a:t>
            </a:r>
            <a:endParaRPr sz="1800" b="1">
              <a:latin typeface="Barlow"/>
              <a:ea typeface="Barlow"/>
              <a:cs typeface="Barlow"/>
              <a:sym typeface="Barlow"/>
            </a:endParaRPr>
          </a:p>
        </p:txBody>
      </p:sp>
      <p:pic>
        <p:nvPicPr>
          <p:cNvPr id="2" name="Resim 1">
            <a:extLst>
              <a:ext uri="{FF2B5EF4-FFF2-40B4-BE49-F238E27FC236}">
                <a16:creationId xmlns:a16="http://schemas.microsoft.com/office/drawing/2014/main" id="{84190FC7-7A46-4419-594A-7E80F29A47DA}"/>
              </a:ext>
            </a:extLst>
          </p:cNvPr>
          <p:cNvPicPr>
            <a:picLocks noChangeAspect="1"/>
          </p:cNvPicPr>
          <p:nvPr/>
        </p:nvPicPr>
        <p:blipFill>
          <a:blip r:embed="rId3"/>
          <a:stretch>
            <a:fillRect/>
          </a:stretch>
        </p:blipFill>
        <p:spPr>
          <a:xfrm>
            <a:off x="0" y="1696125"/>
            <a:ext cx="3971017" cy="1751250"/>
          </a:xfrm>
          <a:prstGeom prst="rect">
            <a:avLst/>
          </a:prstGeom>
        </p:spPr>
      </p:pic>
      <p:sp>
        <p:nvSpPr>
          <p:cNvPr id="3" name="Google Shape;200;p32">
            <a:extLst>
              <a:ext uri="{FF2B5EF4-FFF2-40B4-BE49-F238E27FC236}">
                <a16:creationId xmlns:a16="http://schemas.microsoft.com/office/drawing/2014/main" id="{8EB54861-C904-64BE-2BCE-01BF1AB8C561}"/>
              </a:ext>
            </a:extLst>
          </p:cNvPr>
          <p:cNvSpPr txBox="1"/>
          <p:nvPr/>
        </p:nvSpPr>
        <p:spPr>
          <a:xfrm>
            <a:off x="4280273" y="1516788"/>
            <a:ext cx="4430102" cy="946710"/>
          </a:xfrm>
          <a:prstGeom prst="rect">
            <a:avLst/>
          </a:prstGeom>
          <a:noFill/>
          <a:ln>
            <a:noFill/>
          </a:ln>
        </p:spPr>
        <p:txBody>
          <a:bodyPr spcFirstLastPara="1" wrap="square" lIns="91425" tIns="91425" rIns="91425" bIns="91425" anchor="t" anchorCtr="0">
            <a:noAutofit/>
          </a:bodyPr>
          <a:lstStyle/>
          <a:p>
            <a:r>
              <a:rPr lang="tr-TR" sz="2000" b="1" dirty="0">
                <a:solidFill>
                  <a:srgbClr val="202122"/>
                </a:solidFill>
                <a:latin typeface="Arial" panose="020B0604020202020204" pitchFamily="34" charset="0"/>
              </a:rPr>
              <a:t>SELECT AVG </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a:t>
            </a:r>
          </a:p>
          <a:p>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r>
              <a:rPr lang="tr-TR" sz="2000" dirty="0">
                <a:solidFill>
                  <a:srgbClr val="202122"/>
                </a:solidFill>
                <a:latin typeface="Arial" panose="020B0604020202020204" pitchFamily="34" charset="0"/>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ctrTitle"/>
          </p:nvPr>
        </p:nvSpPr>
        <p:spPr>
          <a:xfrm>
            <a:off x="946150" y="2019300"/>
            <a:ext cx="83658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3600">
              <a:solidFill>
                <a:srgbClr val="741B47"/>
              </a:solidFill>
              <a:latin typeface="Raleway Medium"/>
              <a:ea typeface="Raleway Medium"/>
              <a:cs typeface="Raleway Medium"/>
              <a:sym typeface="Raleway Medium"/>
            </a:endParaRPr>
          </a:p>
        </p:txBody>
      </p:sp>
      <p:sp>
        <p:nvSpPr>
          <p:cNvPr id="361" name="Google Shape;361;p4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85</a:t>
            </a:fld>
            <a:endParaRPr/>
          </a:p>
        </p:txBody>
      </p:sp>
      <p:sp>
        <p:nvSpPr>
          <p:cNvPr id="367" name="Google Shape;367;p50"/>
          <p:cNvSpPr txBox="1">
            <a:spLocks noGrp="1"/>
          </p:cNvSpPr>
          <p:nvPr>
            <p:ph type="title"/>
          </p:nvPr>
        </p:nvSpPr>
        <p:spPr>
          <a:xfrm>
            <a:off x="378923" y="173800"/>
            <a:ext cx="7802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419DD3"/>
              </a:solidFill>
              <a:latin typeface="Raleway Medium"/>
              <a:ea typeface="Raleway Medium"/>
              <a:cs typeface="Raleway Medium"/>
              <a:sym typeface="Raleway Medium"/>
            </a:endParaRPr>
          </a:p>
        </p:txBody>
      </p:sp>
      <p:sp>
        <p:nvSpPr>
          <p:cNvPr id="368" name="Google Shape;368;p50"/>
          <p:cNvSpPr txBox="1"/>
          <p:nvPr/>
        </p:nvSpPr>
        <p:spPr>
          <a:xfrm>
            <a:off x="473100" y="708225"/>
            <a:ext cx="8197800" cy="17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dirty="0" err="1">
                <a:solidFill>
                  <a:srgbClr val="373A3C"/>
                </a:solidFill>
                <a:highlight>
                  <a:srgbClr val="FFFFFF"/>
                </a:highlight>
                <a:latin typeface="Raleway"/>
                <a:ea typeface="Raleway"/>
                <a:cs typeface="Raleway"/>
                <a:sym typeface="Raleway"/>
              </a:rPr>
              <a:t>The</a:t>
            </a:r>
            <a:r>
              <a:rPr lang="tr-TR" sz="2400" dirty="0">
                <a:solidFill>
                  <a:srgbClr val="373A3C"/>
                </a:solidFill>
                <a:highlight>
                  <a:srgbClr val="FFFFFF"/>
                </a:highlight>
                <a:latin typeface="Raleway"/>
                <a:ea typeface="Raleway"/>
                <a:cs typeface="Raleway"/>
                <a:sym typeface="Raleway"/>
              </a:rPr>
              <a:t> </a:t>
            </a:r>
            <a:r>
              <a:rPr lang="tr-TR" sz="2400" dirty="0">
                <a:solidFill>
                  <a:srgbClr val="FF0000"/>
                </a:solidFill>
                <a:latin typeface="Raleway"/>
                <a:ea typeface="Raleway"/>
                <a:cs typeface="Raleway"/>
                <a:sym typeface="Raleway"/>
              </a:rPr>
              <a:t>GROUP BY</a:t>
            </a:r>
            <a:r>
              <a:rPr lang="tr-TR" sz="2400" dirty="0">
                <a:solidFill>
                  <a:srgbClr val="373A3C"/>
                </a:solidFill>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clause</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groups</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the</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rows</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into</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summary</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rows</a:t>
            </a:r>
            <a:r>
              <a:rPr lang="tr-TR" sz="2400" dirty="0">
                <a:solidFill>
                  <a:srgbClr val="373A3C"/>
                </a:solidFill>
                <a:highlight>
                  <a:srgbClr val="FFFFFF"/>
                </a:highlight>
                <a:latin typeface="Raleway"/>
                <a:ea typeface="Raleway"/>
                <a:cs typeface="Raleway"/>
                <a:sym typeface="Raleway"/>
              </a:rPr>
              <a:t>.</a:t>
            </a:r>
            <a:r>
              <a:rPr lang="tr-TR" sz="2400" i="0" u="none" strike="noStrike" cap="none"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It</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returns</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one</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value</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for</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each</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group</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and</a:t>
            </a:r>
            <a:r>
              <a:rPr lang="tr-TR" sz="2400" dirty="0">
                <a:solidFill>
                  <a:srgbClr val="373A3C"/>
                </a:solidFill>
                <a:highlight>
                  <a:srgbClr val="FFFFFF"/>
                </a:highlight>
                <a:latin typeface="Raleway"/>
                <a:ea typeface="Raleway"/>
                <a:cs typeface="Raleway"/>
                <a:sym typeface="Raleway"/>
              </a:rPr>
              <a:t> is </a:t>
            </a:r>
            <a:r>
              <a:rPr lang="tr-TR" sz="2400" dirty="0" err="1">
                <a:solidFill>
                  <a:srgbClr val="373A3C"/>
                </a:solidFill>
                <a:highlight>
                  <a:srgbClr val="FFFFFF"/>
                </a:highlight>
                <a:latin typeface="Raleway"/>
                <a:ea typeface="Raleway"/>
                <a:cs typeface="Raleway"/>
                <a:sym typeface="Raleway"/>
              </a:rPr>
              <a:t>typically</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used</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with</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aggregate</a:t>
            </a:r>
            <a:r>
              <a:rPr lang="tr-TR" sz="2400" dirty="0">
                <a:solidFill>
                  <a:srgbClr val="373A3C"/>
                </a:solidFill>
                <a:highlight>
                  <a:srgbClr val="FFFFFF"/>
                </a:highlight>
                <a:latin typeface="Raleway"/>
                <a:ea typeface="Raleway"/>
                <a:cs typeface="Raleway"/>
                <a:sym typeface="Raleway"/>
              </a:rPr>
              <a:t> </a:t>
            </a:r>
            <a:r>
              <a:rPr lang="tr-TR" sz="2400" dirty="0" err="1">
                <a:solidFill>
                  <a:srgbClr val="373A3C"/>
                </a:solidFill>
                <a:highlight>
                  <a:srgbClr val="FFFFFF"/>
                </a:highlight>
                <a:latin typeface="Raleway"/>
                <a:ea typeface="Raleway"/>
                <a:cs typeface="Raleway"/>
                <a:sym typeface="Raleway"/>
              </a:rPr>
              <a:t>functions</a:t>
            </a:r>
            <a:r>
              <a:rPr lang="tr-TR" sz="2400" dirty="0">
                <a:solidFill>
                  <a:srgbClr val="373A3C"/>
                </a:solidFill>
                <a:highlight>
                  <a:srgbClr val="FFFFFF"/>
                </a:highlight>
                <a:latin typeface="Raleway"/>
                <a:ea typeface="Raleway"/>
                <a:cs typeface="Raleway"/>
                <a:sym typeface="Raleway"/>
              </a:rPr>
              <a:t> (COUNT, MAX, MIN, SUM, AVG).</a:t>
            </a:r>
            <a:endParaRPr sz="2400" i="0" u="none" strike="noStrike" cap="none" dirty="0">
              <a:solidFill>
                <a:srgbClr val="000000"/>
              </a:solidFill>
              <a:latin typeface="Raleway Light"/>
              <a:ea typeface="Raleway Light"/>
              <a:cs typeface="Raleway Light"/>
              <a:sym typeface="Raleway Light"/>
            </a:endParaRPr>
          </a:p>
        </p:txBody>
      </p:sp>
      <p:graphicFrame>
        <p:nvGraphicFramePr>
          <p:cNvPr id="369" name="Google Shape;369;p50"/>
          <p:cNvGraphicFramePr/>
          <p:nvPr/>
        </p:nvGraphicFramePr>
        <p:xfrm>
          <a:off x="533225" y="2635175"/>
          <a:ext cx="2563650" cy="1981050"/>
        </p:xfrm>
        <a:graphic>
          <a:graphicData uri="http://schemas.openxmlformats.org/drawingml/2006/table">
            <a:tbl>
              <a:tblPr>
                <a:noFill/>
              </a:tblPr>
              <a:tblGrid>
                <a:gridCol w="860275">
                  <a:extLst>
                    <a:ext uri="{9D8B030D-6E8A-4147-A177-3AD203B41FA5}">
                      <a16:colId xmlns:a16="http://schemas.microsoft.com/office/drawing/2014/main" val="20000"/>
                    </a:ext>
                  </a:extLst>
                </a:gridCol>
                <a:gridCol w="860200">
                  <a:extLst>
                    <a:ext uri="{9D8B030D-6E8A-4147-A177-3AD203B41FA5}">
                      <a16:colId xmlns:a16="http://schemas.microsoft.com/office/drawing/2014/main" val="20001"/>
                    </a:ext>
                  </a:extLst>
                </a:gridCol>
                <a:gridCol w="8431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tr-TR"/>
                        <a:t>Gender</a:t>
                      </a: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tr-TR"/>
                        <a:t>Male</a:t>
                      </a: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EABCD"/>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tr-TR"/>
                        <a:t>Male</a:t>
                      </a: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EABCD"/>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tr-TR"/>
                        <a:t>Female</a:t>
                      </a: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D1D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tr-TR"/>
                        <a:t>Female</a:t>
                      </a:r>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D1DC"/>
                    </a:solidFill>
                  </a:tcPr>
                </a:tc>
                <a:extLst>
                  <a:ext uri="{0D108BD9-81ED-4DB2-BD59-A6C34878D82A}">
                    <a16:rowId xmlns:a16="http://schemas.microsoft.com/office/drawing/2014/main" val="10004"/>
                  </a:ext>
                </a:extLst>
              </a:tr>
            </a:tbl>
          </a:graphicData>
        </a:graphic>
      </p:graphicFrame>
      <p:sp>
        <p:nvSpPr>
          <p:cNvPr id="370" name="Google Shape;370;p50"/>
          <p:cNvSpPr txBox="1"/>
          <p:nvPr/>
        </p:nvSpPr>
        <p:spPr>
          <a:xfrm>
            <a:off x="3178575" y="2682675"/>
            <a:ext cx="19986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COUNT(Gender)</a:t>
            </a:r>
            <a:endParaRPr/>
          </a:p>
        </p:txBody>
      </p:sp>
      <p:sp>
        <p:nvSpPr>
          <p:cNvPr id="371" name="Google Shape;371;p50"/>
          <p:cNvSpPr/>
          <p:nvPr/>
        </p:nvSpPr>
        <p:spPr>
          <a:xfrm>
            <a:off x="5533900" y="2682675"/>
            <a:ext cx="6849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0"/>
          <p:cNvSpPr txBox="1"/>
          <p:nvPr/>
        </p:nvSpPr>
        <p:spPr>
          <a:xfrm>
            <a:off x="6341271" y="2606487"/>
            <a:ext cx="3915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600">
                <a:latin typeface="Raleway"/>
                <a:ea typeface="Raleway"/>
                <a:cs typeface="Raleway"/>
                <a:sym typeface="Raleway"/>
              </a:rPr>
              <a:t>4</a:t>
            </a:r>
            <a:endParaRPr sz="1600">
              <a:latin typeface="Raleway"/>
              <a:ea typeface="Raleway"/>
              <a:cs typeface="Raleway"/>
              <a:sym typeface="Raleway"/>
            </a:endParaRPr>
          </a:p>
        </p:txBody>
      </p:sp>
      <p:sp>
        <p:nvSpPr>
          <p:cNvPr id="373" name="Google Shape;373;p50"/>
          <p:cNvSpPr txBox="1"/>
          <p:nvPr/>
        </p:nvSpPr>
        <p:spPr>
          <a:xfrm>
            <a:off x="3138400" y="3301725"/>
            <a:ext cx="23955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COUNT(Gender)</a:t>
            </a:r>
            <a:endParaRPr/>
          </a:p>
          <a:p>
            <a:pPr marL="0" lvl="0" indent="0" algn="l" rtl="0">
              <a:spcBef>
                <a:spcPts val="0"/>
              </a:spcBef>
              <a:spcAft>
                <a:spcPts val="0"/>
              </a:spcAft>
              <a:buNone/>
            </a:pPr>
            <a:r>
              <a:rPr lang="tr-TR"/>
              <a:t>WHERE Gender = ‘Male’</a:t>
            </a:r>
            <a:endParaRPr/>
          </a:p>
        </p:txBody>
      </p:sp>
      <p:sp>
        <p:nvSpPr>
          <p:cNvPr id="374" name="Google Shape;374;p50"/>
          <p:cNvSpPr/>
          <p:nvPr/>
        </p:nvSpPr>
        <p:spPr>
          <a:xfrm>
            <a:off x="5575417" y="3441502"/>
            <a:ext cx="6849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0"/>
          <p:cNvSpPr txBox="1"/>
          <p:nvPr/>
        </p:nvSpPr>
        <p:spPr>
          <a:xfrm>
            <a:off x="6341275" y="3385587"/>
            <a:ext cx="3915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Raleway"/>
                <a:ea typeface="Raleway"/>
                <a:cs typeface="Raleway"/>
                <a:sym typeface="Raleway"/>
              </a:rPr>
              <a:t>2</a:t>
            </a:r>
            <a:endParaRPr sz="2000">
              <a:latin typeface="Raleway"/>
              <a:ea typeface="Raleway"/>
              <a:cs typeface="Raleway"/>
              <a:sym typeface="Raleway"/>
            </a:endParaRPr>
          </a:p>
        </p:txBody>
      </p:sp>
      <p:sp>
        <p:nvSpPr>
          <p:cNvPr id="376" name="Google Shape;376;p50"/>
          <p:cNvSpPr txBox="1"/>
          <p:nvPr/>
        </p:nvSpPr>
        <p:spPr>
          <a:xfrm>
            <a:off x="3178575" y="4139000"/>
            <a:ext cx="23955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COUNT(Gender)</a:t>
            </a:r>
            <a:endParaRPr/>
          </a:p>
          <a:p>
            <a:pPr marL="0" lvl="0" indent="0" algn="l" rtl="0">
              <a:spcBef>
                <a:spcPts val="0"/>
              </a:spcBef>
              <a:spcAft>
                <a:spcPts val="0"/>
              </a:spcAft>
              <a:buNone/>
            </a:pPr>
            <a:r>
              <a:rPr lang="tr-TR"/>
              <a:t>WHERE Gender = ‘Female’</a:t>
            </a:r>
            <a:endParaRPr/>
          </a:p>
        </p:txBody>
      </p:sp>
      <p:sp>
        <p:nvSpPr>
          <p:cNvPr id="377" name="Google Shape;377;p50"/>
          <p:cNvSpPr/>
          <p:nvPr/>
        </p:nvSpPr>
        <p:spPr>
          <a:xfrm>
            <a:off x="5575417" y="4278777"/>
            <a:ext cx="6849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0"/>
          <p:cNvSpPr txBox="1"/>
          <p:nvPr/>
        </p:nvSpPr>
        <p:spPr>
          <a:xfrm>
            <a:off x="6341275" y="4222862"/>
            <a:ext cx="391500" cy="3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latin typeface="Raleway"/>
                <a:ea typeface="Raleway"/>
                <a:cs typeface="Raleway"/>
                <a:sym typeface="Raleway"/>
              </a:rPr>
              <a:t>2</a:t>
            </a:r>
            <a:endParaRPr sz="2000">
              <a:latin typeface="Raleway"/>
              <a:ea typeface="Raleway"/>
              <a:cs typeface="Raleway"/>
              <a:sym typeface="Raleway"/>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86</a:t>
            </a:fld>
            <a:endParaRPr/>
          </a:p>
        </p:txBody>
      </p:sp>
      <p:sp>
        <p:nvSpPr>
          <p:cNvPr id="392" name="Google Shape;392;p52"/>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393" name="Google Shape;393;p52"/>
          <p:cNvSpPr txBox="1"/>
          <p:nvPr/>
        </p:nvSpPr>
        <p:spPr>
          <a:xfrm>
            <a:off x="1139250" y="990695"/>
            <a:ext cx="7737300" cy="1350000"/>
          </a:xfrm>
          <a:prstGeom prst="rect">
            <a:avLst/>
          </a:prstGeom>
          <a:solidFill>
            <a:schemeClr val="accent1"/>
          </a:solid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tr-TR" sz="2200" dirty="0"/>
              <a:t>GROUP BY </a:t>
            </a:r>
            <a:r>
              <a:rPr lang="tr-TR" sz="2200" dirty="0" err="1"/>
              <a:t>returns</a:t>
            </a:r>
            <a:r>
              <a:rPr lang="tr-TR" sz="2200" dirty="0"/>
              <a:t> </a:t>
            </a:r>
            <a:r>
              <a:rPr lang="tr-TR" sz="2200" dirty="0" err="1"/>
              <a:t>only</a:t>
            </a:r>
            <a:r>
              <a:rPr lang="tr-TR" sz="2200" dirty="0"/>
              <a:t> </a:t>
            </a:r>
            <a:r>
              <a:rPr lang="tr-TR" sz="2200" dirty="0" err="1"/>
              <a:t>one</a:t>
            </a:r>
            <a:r>
              <a:rPr lang="tr-TR" sz="2200" dirty="0"/>
              <a:t> </a:t>
            </a:r>
            <a:r>
              <a:rPr lang="tr-TR" sz="2200" dirty="0" err="1"/>
              <a:t>result</a:t>
            </a:r>
            <a:r>
              <a:rPr lang="tr-TR" sz="2200" dirty="0"/>
              <a:t> </a:t>
            </a:r>
            <a:r>
              <a:rPr lang="tr-TR" sz="2200" dirty="0" err="1"/>
              <a:t>per</a:t>
            </a:r>
            <a:r>
              <a:rPr lang="tr-TR" sz="2200" dirty="0"/>
              <a:t> </a:t>
            </a:r>
            <a:r>
              <a:rPr lang="tr-TR" sz="2200" dirty="0" err="1"/>
              <a:t>group</a:t>
            </a:r>
            <a:r>
              <a:rPr lang="tr-TR" sz="2200" dirty="0"/>
              <a:t> of data.</a:t>
            </a:r>
            <a:endParaRPr sz="2200" dirty="0"/>
          </a:p>
          <a:p>
            <a:pPr marL="457200" lvl="0" indent="-368300" algn="l" rtl="0">
              <a:lnSpc>
                <a:spcPct val="115000"/>
              </a:lnSpc>
              <a:spcBef>
                <a:spcPts val="0"/>
              </a:spcBef>
              <a:spcAft>
                <a:spcPts val="0"/>
              </a:spcAft>
              <a:buClr>
                <a:srgbClr val="000000"/>
              </a:buClr>
              <a:buSzPts val="2200"/>
              <a:buChar char="●"/>
            </a:pPr>
            <a:r>
              <a:rPr lang="tr-TR" sz="2200" dirty="0"/>
              <a:t>GROUP BY </a:t>
            </a:r>
            <a:r>
              <a:rPr lang="tr-TR" sz="2200" dirty="0" err="1"/>
              <a:t>Clause</a:t>
            </a:r>
            <a:r>
              <a:rPr lang="tr-TR" sz="2200" dirty="0"/>
              <a:t> </a:t>
            </a:r>
            <a:r>
              <a:rPr lang="tr-TR" sz="2200" dirty="0" err="1"/>
              <a:t>always</a:t>
            </a:r>
            <a:r>
              <a:rPr lang="tr-TR" sz="2200" dirty="0"/>
              <a:t> </a:t>
            </a:r>
            <a:r>
              <a:rPr lang="tr-TR" sz="2200" dirty="0" err="1"/>
              <a:t>follows</a:t>
            </a:r>
            <a:r>
              <a:rPr lang="tr-TR" sz="2200" dirty="0"/>
              <a:t> </a:t>
            </a:r>
            <a:r>
              <a:rPr lang="tr-TR" sz="2200" dirty="0" err="1"/>
              <a:t>the</a:t>
            </a:r>
            <a:r>
              <a:rPr lang="tr-TR" sz="2200" dirty="0"/>
              <a:t> WHERE </a:t>
            </a:r>
            <a:r>
              <a:rPr lang="tr-TR" sz="2200" dirty="0" err="1"/>
              <a:t>Clause</a:t>
            </a:r>
            <a:r>
              <a:rPr lang="tr-TR" sz="2200" dirty="0"/>
              <a:t>.</a:t>
            </a:r>
            <a:endParaRPr sz="2200" dirty="0"/>
          </a:p>
          <a:p>
            <a:pPr marL="457200" lvl="0" indent="-368300" algn="l" rtl="0">
              <a:lnSpc>
                <a:spcPct val="115000"/>
              </a:lnSpc>
              <a:spcBef>
                <a:spcPts val="0"/>
              </a:spcBef>
              <a:spcAft>
                <a:spcPts val="0"/>
              </a:spcAft>
              <a:buClr>
                <a:srgbClr val="000000"/>
              </a:buClr>
              <a:buSzPts val="2200"/>
              <a:buChar char="●"/>
            </a:pPr>
            <a:r>
              <a:rPr lang="tr-TR" sz="2200" dirty="0"/>
              <a:t>GROUP BY </a:t>
            </a:r>
            <a:r>
              <a:rPr lang="tr-TR" sz="2200" dirty="0" err="1"/>
              <a:t>Clause</a:t>
            </a:r>
            <a:r>
              <a:rPr lang="tr-TR" sz="2200" dirty="0"/>
              <a:t> </a:t>
            </a:r>
            <a:r>
              <a:rPr lang="tr-TR" sz="2200" dirty="0" err="1"/>
              <a:t>always</a:t>
            </a:r>
            <a:r>
              <a:rPr lang="tr-TR" sz="2200" dirty="0"/>
              <a:t> </a:t>
            </a:r>
            <a:r>
              <a:rPr lang="tr-TR" sz="2200" dirty="0" err="1"/>
              <a:t>precedes</a:t>
            </a:r>
            <a:r>
              <a:rPr lang="tr-TR" sz="2200" dirty="0"/>
              <a:t> </a:t>
            </a:r>
            <a:r>
              <a:rPr lang="tr-TR" sz="2200" dirty="0" err="1"/>
              <a:t>the</a:t>
            </a:r>
            <a:r>
              <a:rPr lang="tr-TR" sz="2200" dirty="0"/>
              <a:t> ORDER BY.</a:t>
            </a:r>
            <a:endParaRPr sz="2200" i="1" dirty="0">
              <a:latin typeface="Raleway"/>
              <a:ea typeface="Raleway"/>
              <a:cs typeface="Raleway"/>
              <a:sym typeface="Raleway"/>
            </a:endParaRPr>
          </a:p>
          <a:p>
            <a:pPr marL="0" lvl="0" indent="0" algn="l" rtl="0">
              <a:spcBef>
                <a:spcPts val="1200"/>
              </a:spcBef>
              <a:spcAft>
                <a:spcPts val="0"/>
              </a:spcAft>
              <a:buNone/>
            </a:pPr>
            <a:endParaRPr sz="2400" b="1" dirty="0">
              <a:solidFill>
                <a:srgbClr val="CC4125"/>
              </a:solidFill>
            </a:endParaRPr>
          </a:p>
        </p:txBody>
      </p:sp>
      <p:pic>
        <p:nvPicPr>
          <p:cNvPr id="394" name="Google Shape;394;p52"/>
          <p:cNvPicPr preferRelativeResize="0"/>
          <p:nvPr/>
        </p:nvPicPr>
        <p:blipFill>
          <a:blip r:embed="rId3">
            <a:alphaModFix/>
          </a:blip>
          <a:stretch>
            <a:fillRect/>
          </a:stretch>
        </p:blipFill>
        <p:spPr>
          <a:xfrm>
            <a:off x="378929" y="1122315"/>
            <a:ext cx="456900" cy="1218380"/>
          </a:xfrm>
          <a:prstGeom prst="rect">
            <a:avLst/>
          </a:prstGeom>
          <a:noFill/>
          <a:ln>
            <a:noFill/>
          </a:ln>
        </p:spPr>
      </p:pic>
      <p:sp>
        <p:nvSpPr>
          <p:cNvPr id="3" name="Google Shape;200;p32">
            <a:extLst>
              <a:ext uri="{FF2B5EF4-FFF2-40B4-BE49-F238E27FC236}">
                <a16:creationId xmlns:a16="http://schemas.microsoft.com/office/drawing/2014/main" id="{28FF4873-9A84-CA86-5F27-F103E15C59C5}"/>
              </a:ext>
            </a:extLst>
          </p:cNvPr>
          <p:cNvSpPr txBox="1"/>
          <p:nvPr/>
        </p:nvSpPr>
        <p:spPr>
          <a:xfrm>
            <a:off x="1731264" y="2599390"/>
            <a:ext cx="6132576" cy="1324950"/>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a:solidFill>
                  <a:srgbClr val="202122"/>
                </a:solidFill>
                <a:latin typeface="Arial" panose="020B0604020202020204" pitchFamily="34" charset="0"/>
              </a:rPr>
              <a:t>column1,aggregate_function(column2)</a:t>
            </a:r>
          </a:p>
          <a:p>
            <a:pPr>
              <a:lnSpc>
                <a:spcPct val="150000"/>
              </a:lnSpc>
            </a:pP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tabel_name</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GROUP BY </a:t>
            </a:r>
            <a:r>
              <a:rPr lang="tr-TR" sz="2000" dirty="0">
                <a:solidFill>
                  <a:srgbClr val="202122"/>
                </a:solidFill>
                <a:latin typeface="Arial" panose="020B0604020202020204" pitchFamily="34" charset="0"/>
              </a:rPr>
              <a:t>column_1;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3"/>
          <p:cNvSpPr txBox="1">
            <a:spLocks noGrp="1"/>
          </p:cNvSpPr>
          <p:nvPr>
            <p:ph type="ctrTitle"/>
          </p:nvPr>
        </p:nvSpPr>
        <p:spPr>
          <a:xfrm>
            <a:off x="946150" y="2019300"/>
            <a:ext cx="83658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3600">
              <a:solidFill>
                <a:srgbClr val="741B47"/>
              </a:solidFill>
              <a:latin typeface="Raleway Medium"/>
              <a:ea typeface="Raleway Medium"/>
              <a:cs typeface="Raleway Medium"/>
              <a:sym typeface="Raleway Medium"/>
            </a:endParaRPr>
          </a:p>
        </p:txBody>
      </p:sp>
      <p:sp>
        <p:nvSpPr>
          <p:cNvPr id="400" name="Google Shape;400;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88</a:t>
            </a:fld>
            <a:endParaRPr/>
          </a:p>
        </p:txBody>
      </p:sp>
      <p:sp>
        <p:nvSpPr>
          <p:cNvPr id="406" name="Google Shape;406;p54"/>
          <p:cNvSpPr txBox="1">
            <a:spLocks noGrp="1"/>
          </p:cNvSpPr>
          <p:nvPr>
            <p:ph type="title"/>
          </p:nvPr>
        </p:nvSpPr>
        <p:spPr>
          <a:xfrm>
            <a:off x="378925" y="173800"/>
            <a:ext cx="8462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4000">
              <a:solidFill>
                <a:srgbClr val="419DD3"/>
              </a:solidFill>
              <a:latin typeface="Raleway Medium"/>
              <a:ea typeface="Raleway Medium"/>
              <a:cs typeface="Raleway Medium"/>
              <a:sym typeface="Raleway Medium"/>
            </a:endParaRPr>
          </a:p>
        </p:txBody>
      </p:sp>
      <p:sp>
        <p:nvSpPr>
          <p:cNvPr id="410" name="Google Shape;410;p54"/>
          <p:cNvSpPr txBox="1"/>
          <p:nvPr/>
        </p:nvSpPr>
        <p:spPr>
          <a:xfrm>
            <a:off x="1795800" y="800200"/>
            <a:ext cx="53877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solidFill>
                  <a:srgbClr val="373A3C"/>
                </a:solidFill>
                <a:highlight>
                  <a:srgbClr val="FFFFFF"/>
                </a:highlight>
              </a:rPr>
              <a:t>What is the number of employees per gender?</a:t>
            </a:r>
            <a:endParaRPr sz="1800" b="1">
              <a:solidFill>
                <a:srgbClr val="373A3C"/>
              </a:solidFill>
              <a:highlight>
                <a:srgbClr val="FFFFFF"/>
              </a:highlight>
            </a:endParaRPr>
          </a:p>
        </p:txBody>
      </p:sp>
      <p:pic>
        <p:nvPicPr>
          <p:cNvPr id="2" name="Resim 1">
            <a:extLst>
              <a:ext uri="{FF2B5EF4-FFF2-40B4-BE49-F238E27FC236}">
                <a16:creationId xmlns:a16="http://schemas.microsoft.com/office/drawing/2014/main" id="{E5B92B3F-46FB-FE8D-2532-D985D7C7EDE4}"/>
              </a:ext>
            </a:extLst>
          </p:cNvPr>
          <p:cNvPicPr>
            <a:picLocks noChangeAspect="1"/>
          </p:cNvPicPr>
          <p:nvPr/>
        </p:nvPicPr>
        <p:blipFill>
          <a:blip r:embed="rId3"/>
          <a:stretch>
            <a:fillRect/>
          </a:stretch>
        </p:blipFill>
        <p:spPr>
          <a:xfrm>
            <a:off x="0" y="1696125"/>
            <a:ext cx="3971017" cy="1751250"/>
          </a:xfrm>
          <a:prstGeom prst="rect">
            <a:avLst/>
          </a:prstGeom>
        </p:spPr>
      </p:pic>
      <p:pic>
        <p:nvPicPr>
          <p:cNvPr id="4" name="Resim 3">
            <a:extLst>
              <a:ext uri="{FF2B5EF4-FFF2-40B4-BE49-F238E27FC236}">
                <a16:creationId xmlns:a16="http://schemas.microsoft.com/office/drawing/2014/main" id="{2B71B686-FFF9-69DE-85AF-CAF79E3C6344}"/>
              </a:ext>
            </a:extLst>
          </p:cNvPr>
          <p:cNvPicPr>
            <a:picLocks noChangeAspect="1"/>
          </p:cNvPicPr>
          <p:nvPr/>
        </p:nvPicPr>
        <p:blipFill>
          <a:blip r:embed="rId4"/>
          <a:stretch>
            <a:fillRect/>
          </a:stretch>
        </p:blipFill>
        <p:spPr>
          <a:xfrm>
            <a:off x="5172985" y="3249859"/>
            <a:ext cx="1666750" cy="992957"/>
          </a:xfrm>
          <a:prstGeom prst="rect">
            <a:avLst/>
          </a:prstGeom>
        </p:spPr>
      </p:pic>
      <p:sp>
        <p:nvSpPr>
          <p:cNvPr id="5" name="Google Shape;200;p32">
            <a:extLst>
              <a:ext uri="{FF2B5EF4-FFF2-40B4-BE49-F238E27FC236}">
                <a16:creationId xmlns:a16="http://schemas.microsoft.com/office/drawing/2014/main" id="{9F555F10-9674-B3A3-13F4-0D3A1D75AA4A}"/>
              </a:ext>
            </a:extLst>
          </p:cNvPr>
          <p:cNvSpPr txBox="1"/>
          <p:nvPr/>
        </p:nvSpPr>
        <p:spPr>
          <a:xfrm>
            <a:off x="4280273" y="1516787"/>
            <a:ext cx="4430102" cy="1264471"/>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COUNT</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a:t>
            </a:r>
          </a:p>
          <a:p>
            <a:pPr>
              <a:lnSpc>
                <a:spcPct val="150000"/>
              </a:lnSpc>
            </a:pP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GROUP BY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89</a:t>
            </a:fld>
            <a:endParaRPr/>
          </a:p>
        </p:txBody>
      </p:sp>
      <p:sp>
        <p:nvSpPr>
          <p:cNvPr id="416" name="Google Shape;416;p55"/>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417" name="Google Shape;417;p55"/>
          <p:cNvSpPr txBox="1"/>
          <p:nvPr/>
        </p:nvSpPr>
        <p:spPr>
          <a:xfrm>
            <a:off x="246425" y="800200"/>
            <a:ext cx="4380000" cy="28479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2400"/>
              <a:t>The GROUP BY clause groups results before calling the aggregate function. This allows you to apply aggregate function to groups than the entire query.</a:t>
            </a:r>
            <a:endParaRPr sz="2400" i="1">
              <a:latin typeface="Raleway"/>
              <a:ea typeface="Raleway"/>
              <a:cs typeface="Raleway"/>
              <a:sym typeface="Raleway"/>
            </a:endParaRPr>
          </a:p>
          <a:p>
            <a:pPr marL="0" lvl="0" indent="0" algn="l" rtl="0">
              <a:spcBef>
                <a:spcPts val="1200"/>
              </a:spcBef>
              <a:spcAft>
                <a:spcPts val="0"/>
              </a:spcAft>
              <a:buNone/>
            </a:pPr>
            <a:endParaRPr sz="2400" b="1">
              <a:solidFill>
                <a:srgbClr val="CC4125"/>
              </a:solidFill>
            </a:endParaRPr>
          </a:p>
        </p:txBody>
      </p:sp>
      <p:graphicFrame>
        <p:nvGraphicFramePr>
          <p:cNvPr id="418" name="Google Shape;418;p55"/>
          <p:cNvGraphicFramePr/>
          <p:nvPr/>
        </p:nvGraphicFramePr>
        <p:xfrm>
          <a:off x="5284413" y="800188"/>
          <a:ext cx="735400" cy="2453430"/>
        </p:xfrm>
        <a:graphic>
          <a:graphicData uri="http://schemas.openxmlformats.org/drawingml/2006/table">
            <a:tbl>
              <a:tblPr>
                <a:noFill/>
              </a:tblPr>
              <a:tblGrid>
                <a:gridCol w="735400">
                  <a:extLst>
                    <a:ext uri="{9D8B030D-6E8A-4147-A177-3AD203B41FA5}">
                      <a16:colId xmlns:a16="http://schemas.microsoft.com/office/drawing/2014/main" val="20000"/>
                    </a:ext>
                  </a:extLst>
                </a:gridCol>
              </a:tblGrid>
              <a:tr h="336025">
                <a:tc>
                  <a:txBody>
                    <a:bodyPr/>
                    <a:lstStyle/>
                    <a:p>
                      <a:pPr marL="0" lvl="0" indent="0" algn="l" rtl="0">
                        <a:spcBef>
                          <a:spcPts val="0"/>
                        </a:spcBef>
                        <a:spcAft>
                          <a:spcPts val="0"/>
                        </a:spcAft>
                        <a:buNone/>
                      </a:pPr>
                      <a:r>
                        <a:rPr lang="tr-TR" sz="1100"/>
                        <a:t>gender</a:t>
                      </a:r>
                      <a:endParaRPr sz="1100"/>
                    </a:p>
                  </a:txBody>
                  <a:tcPr marL="91425" marR="91425" marT="91425" marB="91425">
                    <a:solidFill>
                      <a:srgbClr val="CCCCCC"/>
                    </a:solidFill>
                  </a:tcPr>
                </a:tc>
                <a:extLst>
                  <a:ext uri="{0D108BD9-81ED-4DB2-BD59-A6C34878D82A}">
                    <a16:rowId xmlns:a16="http://schemas.microsoft.com/office/drawing/2014/main" val="10000"/>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1"/>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2"/>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3"/>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4"/>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5"/>
                  </a:ext>
                </a:extLst>
              </a:tr>
              <a:tr h="336025">
                <a:tc>
                  <a:txBody>
                    <a:bodyPr/>
                    <a:lstStyle/>
                    <a:p>
                      <a:pPr marL="0" lvl="0" indent="0" algn="l" rtl="0">
                        <a:spcBef>
                          <a:spcPts val="0"/>
                        </a:spcBef>
                        <a:spcAft>
                          <a:spcPts val="0"/>
                        </a:spcAft>
                        <a:buNone/>
                      </a:pPr>
                      <a:r>
                        <a:rPr lang="tr-TR" sz="1100"/>
                        <a:t>Male</a:t>
                      </a:r>
                      <a:endParaRPr sz="1100"/>
                    </a:p>
                  </a:txBody>
                  <a:tcPr marL="91425" marR="91425" marT="91425" marB="91425">
                    <a:solidFill>
                      <a:srgbClr val="9FC5E8"/>
                    </a:solidFill>
                  </a:tcPr>
                </a:tc>
                <a:extLst>
                  <a:ext uri="{0D108BD9-81ED-4DB2-BD59-A6C34878D82A}">
                    <a16:rowId xmlns:a16="http://schemas.microsoft.com/office/drawing/2014/main" val="10006"/>
                  </a:ext>
                </a:extLst>
              </a:tr>
            </a:tbl>
          </a:graphicData>
        </a:graphic>
      </p:graphicFrame>
      <p:graphicFrame>
        <p:nvGraphicFramePr>
          <p:cNvPr id="419" name="Google Shape;419;p55"/>
          <p:cNvGraphicFramePr/>
          <p:nvPr/>
        </p:nvGraphicFramePr>
        <p:xfrm>
          <a:off x="5284425" y="3280288"/>
          <a:ext cx="735400" cy="1432400"/>
        </p:xfrm>
        <a:graphic>
          <a:graphicData uri="http://schemas.openxmlformats.org/drawingml/2006/table">
            <a:tbl>
              <a:tblPr>
                <a:noFill/>
              </a:tblPr>
              <a:tblGrid>
                <a:gridCol w="735400">
                  <a:extLst>
                    <a:ext uri="{9D8B030D-6E8A-4147-A177-3AD203B41FA5}">
                      <a16:colId xmlns:a16="http://schemas.microsoft.com/office/drawing/2014/main" val="20000"/>
                    </a:ext>
                  </a:extLst>
                </a:gridCol>
              </a:tblGrid>
              <a:tr h="358100">
                <a:tc>
                  <a:txBody>
                    <a:bodyPr/>
                    <a:lstStyle/>
                    <a:p>
                      <a:pPr marL="0" lvl="0" indent="0" algn="l" rtl="0">
                        <a:spcBef>
                          <a:spcPts val="0"/>
                        </a:spcBef>
                        <a:spcAft>
                          <a:spcPts val="0"/>
                        </a:spcAft>
                        <a:buNone/>
                      </a:pPr>
                      <a:r>
                        <a:rPr lang="tr-TR" sz="1100"/>
                        <a:t>Female</a:t>
                      </a:r>
                      <a:endParaRPr sz="1100"/>
                    </a:p>
                  </a:txBody>
                  <a:tcPr marL="91425" marR="91425" marT="91425" marB="91425">
                    <a:solidFill>
                      <a:srgbClr val="D5A6BD"/>
                    </a:solidFill>
                  </a:tcPr>
                </a:tc>
                <a:extLst>
                  <a:ext uri="{0D108BD9-81ED-4DB2-BD59-A6C34878D82A}">
                    <a16:rowId xmlns:a16="http://schemas.microsoft.com/office/drawing/2014/main" val="10000"/>
                  </a:ext>
                </a:extLst>
              </a:tr>
              <a:tr h="358100">
                <a:tc>
                  <a:txBody>
                    <a:bodyPr/>
                    <a:lstStyle/>
                    <a:p>
                      <a:pPr marL="0" lvl="0" indent="0" algn="l" rtl="0">
                        <a:spcBef>
                          <a:spcPts val="0"/>
                        </a:spcBef>
                        <a:spcAft>
                          <a:spcPts val="0"/>
                        </a:spcAft>
                        <a:buNone/>
                      </a:pPr>
                      <a:r>
                        <a:rPr lang="tr-TR" sz="1100"/>
                        <a:t>Female</a:t>
                      </a:r>
                      <a:endParaRPr sz="1100"/>
                    </a:p>
                  </a:txBody>
                  <a:tcPr marL="91425" marR="91425" marT="91425" marB="91425">
                    <a:solidFill>
                      <a:srgbClr val="D5A6BD"/>
                    </a:solidFill>
                  </a:tcPr>
                </a:tc>
                <a:extLst>
                  <a:ext uri="{0D108BD9-81ED-4DB2-BD59-A6C34878D82A}">
                    <a16:rowId xmlns:a16="http://schemas.microsoft.com/office/drawing/2014/main" val="10001"/>
                  </a:ext>
                </a:extLst>
              </a:tr>
              <a:tr h="358100">
                <a:tc>
                  <a:txBody>
                    <a:bodyPr/>
                    <a:lstStyle/>
                    <a:p>
                      <a:pPr marL="0" lvl="0" indent="0" algn="l" rtl="0">
                        <a:spcBef>
                          <a:spcPts val="0"/>
                        </a:spcBef>
                        <a:spcAft>
                          <a:spcPts val="0"/>
                        </a:spcAft>
                        <a:buNone/>
                      </a:pPr>
                      <a:r>
                        <a:rPr lang="tr-TR" sz="1100"/>
                        <a:t>Female</a:t>
                      </a:r>
                      <a:endParaRPr sz="1100"/>
                    </a:p>
                  </a:txBody>
                  <a:tcPr marL="91425" marR="91425" marT="91425" marB="91425">
                    <a:solidFill>
                      <a:srgbClr val="D5A6BD"/>
                    </a:solidFill>
                  </a:tcPr>
                </a:tc>
                <a:extLst>
                  <a:ext uri="{0D108BD9-81ED-4DB2-BD59-A6C34878D82A}">
                    <a16:rowId xmlns:a16="http://schemas.microsoft.com/office/drawing/2014/main" val="10002"/>
                  </a:ext>
                </a:extLst>
              </a:tr>
              <a:tr h="358100">
                <a:tc>
                  <a:txBody>
                    <a:bodyPr/>
                    <a:lstStyle/>
                    <a:p>
                      <a:pPr marL="0" lvl="0" indent="0" algn="l" rtl="0">
                        <a:spcBef>
                          <a:spcPts val="0"/>
                        </a:spcBef>
                        <a:spcAft>
                          <a:spcPts val="0"/>
                        </a:spcAft>
                        <a:buNone/>
                      </a:pPr>
                      <a:r>
                        <a:rPr lang="tr-TR" sz="1100" dirty="0" err="1"/>
                        <a:t>Female</a:t>
                      </a:r>
                      <a:endParaRPr sz="1100" dirty="0"/>
                    </a:p>
                  </a:txBody>
                  <a:tcPr marL="91425" marR="91425" marT="91425" marB="91425">
                    <a:solidFill>
                      <a:srgbClr val="D5A6BD"/>
                    </a:solidFill>
                  </a:tcPr>
                </a:tc>
                <a:extLst>
                  <a:ext uri="{0D108BD9-81ED-4DB2-BD59-A6C34878D82A}">
                    <a16:rowId xmlns:a16="http://schemas.microsoft.com/office/drawing/2014/main" val="10003"/>
                  </a:ext>
                </a:extLst>
              </a:tr>
            </a:tbl>
          </a:graphicData>
        </a:graphic>
      </p:graphicFrame>
      <p:graphicFrame>
        <p:nvGraphicFramePr>
          <p:cNvPr id="420" name="Google Shape;420;p55"/>
          <p:cNvGraphicFramePr/>
          <p:nvPr/>
        </p:nvGraphicFramePr>
        <p:xfrm>
          <a:off x="6430588" y="2185713"/>
          <a:ext cx="2374875" cy="1086955"/>
        </p:xfrm>
        <a:graphic>
          <a:graphicData uri="http://schemas.openxmlformats.org/drawingml/2006/table">
            <a:tbl>
              <a:tblPr>
                <a:noFill/>
              </a:tblPr>
              <a:tblGrid>
                <a:gridCol w="1018724">
                  <a:extLst>
                    <a:ext uri="{9D8B030D-6E8A-4147-A177-3AD203B41FA5}">
                      <a16:colId xmlns:a16="http://schemas.microsoft.com/office/drawing/2014/main" val="20000"/>
                    </a:ext>
                  </a:extLst>
                </a:gridCol>
                <a:gridCol w="1356151">
                  <a:extLst>
                    <a:ext uri="{9D8B030D-6E8A-4147-A177-3AD203B41FA5}">
                      <a16:colId xmlns:a16="http://schemas.microsoft.com/office/drawing/2014/main" val="20001"/>
                    </a:ext>
                  </a:extLst>
                </a:gridCol>
              </a:tblGrid>
              <a:tr h="336025">
                <a:tc>
                  <a:txBody>
                    <a:bodyPr/>
                    <a:lstStyle/>
                    <a:p>
                      <a:pPr marL="0" lvl="0" indent="0" algn="l" rtl="0">
                        <a:spcBef>
                          <a:spcPts val="0"/>
                        </a:spcBef>
                        <a:spcAft>
                          <a:spcPts val="0"/>
                        </a:spcAft>
                        <a:buNone/>
                      </a:pPr>
                      <a:r>
                        <a:rPr lang="tr-TR" sz="1100"/>
                        <a:t>gender</a:t>
                      </a:r>
                      <a:endParaRPr sz="1100"/>
                    </a:p>
                  </a:txBody>
                  <a:tcPr marL="91425" marR="91425" marT="91425" marB="91425">
                    <a:solidFill>
                      <a:srgbClr val="B6D7A8"/>
                    </a:solidFill>
                  </a:tcPr>
                </a:tc>
                <a:tc>
                  <a:txBody>
                    <a:bodyPr/>
                    <a:lstStyle/>
                    <a:p>
                      <a:pPr marL="0" lvl="0" indent="0" algn="l" rtl="0">
                        <a:spcBef>
                          <a:spcPts val="0"/>
                        </a:spcBef>
                        <a:spcAft>
                          <a:spcPts val="0"/>
                        </a:spcAft>
                        <a:buNone/>
                      </a:pPr>
                      <a:r>
                        <a:rPr lang="tr-TR" sz="1000"/>
                        <a:t>COUNT(gender)</a:t>
                      </a:r>
                      <a:endParaRPr sz="1000"/>
                    </a:p>
                  </a:txBody>
                  <a:tcPr marL="91425" marR="91425" marT="91425" marB="91425">
                    <a:solidFill>
                      <a:srgbClr val="B6D7A8"/>
                    </a:solidFill>
                  </a:tcPr>
                </a:tc>
                <a:extLst>
                  <a:ext uri="{0D108BD9-81ED-4DB2-BD59-A6C34878D82A}">
                    <a16:rowId xmlns:a16="http://schemas.microsoft.com/office/drawing/2014/main" val="10000"/>
                  </a:ext>
                </a:extLst>
              </a:tr>
              <a:tr h="385975">
                <a:tc>
                  <a:txBody>
                    <a:bodyPr/>
                    <a:lstStyle/>
                    <a:p>
                      <a:pPr marL="0" lvl="0" indent="0" algn="l" rtl="0">
                        <a:spcBef>
                          <a:spcPts val="0"/>
                        </a:spcBef>
                        <a:spcAft>
                          <a:spcPts val="0"/>
                        </a:spcAft>
                        <a:buNone/>
                      </a:pPr>
                      <a:r>
                        <a:rPr lang="tr-TR" sz="1100"/>
                        <a:t>Male</a:t>
                      </a:r>
                      <a:endParaRPr sz="1100"/>
                    </a:p>
                  </a:txBody>
                  <a:tcPr marL="91425" marR="91425" marT="91425" marB="91425"/>
                </a:tc>
                <a:tc>
                  <a:txBody>
                    <a:bodyPr/>
                    <a:lstStyle/>
                    <a:p>
                      <a:pPr marL="0" lvl="0" indent="0" algn="l" rtl="0">
                        <a:spcBef>
                          <a:spcPts val="0"/>
                        </a:spcBef>
                        <a:spcAft>
                          <a:spcPts val="0"/>
                        </a:spcAft>
                        <a:buNone/>
                      </a:pPr>
                      <a:r>
                        <a:rPr lang="tr-TR" sz="1100"/>
                        <a:t>6</a:t>
                      </a:r>
                      <a:endParaRPr sz="1100"/>
                    </a:p>
                  </a:txBody>
                  <a:tcPr marL="91425" marR="91425" marT="91425" marB="91425"/>
                </a:tc>
                <a:extLst>
                  <a:ext uri="{0D108BD9-81ED-4DB2-BD59-A6C34878D82A}">
                    <a16:rowId xmlns:a16="http://schemas.microsoft.com/office/drawing/2014/main" val="10001"/>
                  </a:ext>
                </a:extLst>
              </a:tr>
              <a:tr h="336025">
                <a:tc>
                  <a:txBody>
                    <a:bodyPr/>
                    <a:lstStyle/>
                    <a:p>
                      <a:pPr marL="0" lvl="0" indent="0" algn="l" rtl="0">
                        <a:spcBef>
                          <a:spcPts val="0"/>
                        </a:spcBef>
                        <a:spcAft>
                          <a:spcPts val="0"/>
                        </a:spcAft>
                        <a:buNone/>
                      </a:pPr>
                      <a:r>
                        <a:rPr lang="tr-TR" sz="1100"/>
                        <a:t>Female</a:t>
                      </a:r>
                      <a:endParaRPr sz="1100"/>
                    </a:p>
                  </a:txBody>
                  <a:tcPr marL="91425" marR="91425" marT="91425" marB="91425"/>
                </a:tc>
                <a:tc>
                  <a:txBody>
                    <a:bodyPr/>
                    <a:lstStyle/>
                    <a:p>
                      <a:pPr marL="0" lvl="0" indent="0" algn="l" rtl="0">
                        <a:spcBef>
                          <a:spcPts val="0"/>
                        </a:spcBef>
                        <a:spcAft>
                          <a:spcPts val="0"/>
                        </a:spcAft>
                        <a:buNone/>
                      </a:pPr>
                      <a:r>
                        <a:rPr lang="tr-TR" sz="1100" dirty="0"/>
                        <a:t>4</a:t>
                      </a:r>
                      <a:endParaRPr sz="11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a:t>
            </a:fld>
            <a:endParaRPr/>
          </a:p>
        </p:txBody>
      </p:sp>
      <p:sp>
        <p:nvSpPr>
          <p:cNvPr id="301" name="Google Shape;301;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Medium"/>
                <a:ea typeface="Raleway Medium"/>
                <a:cs typeface="Raleway Medium"/>
                <a:sym typeface="Raleway Medium"/>
              </a:rPr>
              <a:t>SQL</a:t>
            </a:r>
            <a:endParaRPr lang="tr-TR" sz="4000" dirty="0">
              <a:solidFill>
                <a:srgbClr val="419DD3"/>
              </a:solidFill>
              <a:latin typeface="Raleway Medium"/>
              <a:ea typeface="Raleway Medium"/>
              <a:cs typeface="Raleway Medium"/>
              <a:sym typeface="Raleway Medium"/>
            </a:endParaRPr>
          </a:p>
        </p:txBody>
      </p:sp>
      <p:sp>
        <p:nvSpPr>
          <p:cNvPr id="2" name="Google Shape;200;p32">
            <a:extLst>
              <a:ext uri="{FF2B5EF4-FFF2-40B4-BE49-F238E27FC236}">
                <a16:creationId xmlns:a16="http://schemas.microsoft.com/office/drawing/2014/main" id="{D9BE3EE6-0614-1603-5501-0237EB0B5CEA}"/>
              </a:ext>
            </a:extLst>
          </p:cNvPr>
          <p:cNvSpPr txBox="1"/>
          <p:nvPr/>
        </p:nvSpPr>
        <p:spPr>
          <a:xfrm>
            <a:off x="186780" y="658005"/>
            <a:ext cx="5640899" cy="1166386"/>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i="0" dirty="0">
                <a:solidFill>
                  <a:srgbClr val="202122"/>
                </a:solidFill>
                <a:effectLst/>
                <a:latin typeface="Arial" panose="020B0604020202020204" pitchFamily="34" charset="0"/>
              </a:rPr>
              <a:t>SELECT </a:t>
            </a:r>
            <a:r>
              <a:rPr lang="en-US" sz="2400" i="0" dirty="0">
                <a:solidFill>
                  <a:srgbClr val="202122"/>
                </a:solidFill>
                <a:effectLst/>
                <a:latin typeface="Arial" panose="020B0604020202020204" pitchFamily="34" charset="0"/>
              </a:rPr>
              <a:t>emp</a:t>
            </a:r>
            <a:r>
              <a:rPr lang="tr-TR" sz="2400" i="0" dirty="0">
                <a:solidFill>
                  <a:srgbClr val="202122"/>
                </a:solidFill>
                <a:effectLst/>
                <a:latin typeface="Arial" panose="020B0604020202020204" pitchFamily="34" charset="0"/>
              </a:rPr>
              <a:t>n</a:t>
            </a:r>
            <a:r>
              <a:rPr lang="en-US" sz="2400" i="0" dirty="0" err="1">
                <a:solidFill>
                  <a:srgbClr val="202122"/>
                </a:solidFill>
                <a:effectLst/>
                <a:latin typeface="Arial" panose="020B0604020202020204" pitchFamily="34" charset="0"/>
              </a:rPr>
              <a:t>ame</a:t>
            </a:r>
            <a:r>
              <a:rPr lang="en-US" sz="2400" i="0" dirty="0">
                <a:solidFill>
                  <a:srgbClr val="202122"/>
                </a:solidFill>
                <a:effectLst/>
                <a:latin typeface="Arial" panose="020B0604020202020204" pitchFamily="34" charset="0"/>
              </a:rPr>
              <a:t> </a:t>
            </a:r>
            <a:endParaRPr lang="tr-TR" sz="2400" i="0" dirty="0">
              <a:solidFill>
                <a:srgbClr val="202122"/>
              </a:solidFill>
              <a:effectLst/>
              <a:latin typeface="Arial" panose="020B0604020202020204" pitchFamily="34" charset="0"/>
            </a:endParaRPr>
          </a:p>
          <a:p>
            <a:pPr marL="0" lvl="0" indent="0" algn="l" rtl="0">
              <a:lnSpc>
                <a:spcPct val="150000"/>
              </a:lnSpc>
              <a:spcBef>
                <a:spcPts val="0"/>
              </a:spcBef>
              <a:spcAft>
                <a:spcPts val="0"/>
              </a:spcAft>
              <a:buNone/>
            </a:pPr>
            <a:r>
              <a:rPr lang="en-US" sz="2400" b="1" i="0" dirty="0">
                <a:solidFill>
                  <a:srgbClr val="202122"/>
                </a:solidFill>
                <a:effectLst/>
                <a:latin typeface="Arial" panose="020B0604020202020204" pitchFamily="34" charset="0"/>
              </a:rPr>
              <a:t>FROM </a:t>
            </a:r>
            <a:r>
              <a:rPr lang="en-US" sz="2400" i="0" dirty="0">
                <a:solidFill>
                  <a:srgbClr val="202122"/>
                </a:solidFill>
                <a:effectLst/>
                <a:latin typeface="Arial" panose="020B0604020202020204" pitchFamily="34" charset="0"/>
              </a:rPr>
              <a:t>employee</a:t>
            </a:r>
            <a:r>
              <a:rPr lang="tr-TR" sz="2400" i="0" dirty="0">
                <a:solidFill>
                  <a:srgbClr val="202122"/>
                </a:solidFill>
                <a:effectLst/>
                <a:latin typeface="Arial" panose="020B0604020202020204" pitchFamily="34" charset="0"/>
              </a:rPr>
              <a:t>s</a:t>
            </a:r>
            <a:r>
              <a:rPr lang="en-US" sz="2400" b="1" i="0" dirty="0">
                <a:solidFill>
                  <a:srgbClr val="202122"/>
                </a:solidFill>
                <a:effectLst/>
                <a:latin typeface="Arial" panose="020B0604020202020204" pitchFamily="34" charset="0"/>
              </a:rPr>
              <a:t>;</a:t>
            </a:r>
            <a:endParaRPr sz="1800" dirty="0">
              <a:latin typeface="Raleway"/>
              <a:ea typeface="Raleway"/>
              <a:cs typeface="Raleway"/>
              <a:sym typeface="Raleway"/>
            </a:endParaRPr>
          </a:p>
        </p:txBody>
      </p:sp>
      <p:pic>
        <p:nvPicPr>
          <p:cNvPr id="4" name="Resim 3">
            <a:extLst>
              <a:ext uri="{FF2B5EF4-FFF2-40B4-BE49-F238E27FC236}">
                <a16:creationId xmlns:a16="http://schemas.microsoft.com/office/drawing/2014/main" id="{BA989A16-C146-F009-C1CC-48449E6853CA}"/>
              </a:ext>
            </a:extLst>
          </p:cNvPr>
          <p:cNvPicPr>
            <a:picLocks noChangeAspect="1"/>
          </p:cNvPicPr>
          <p:nvPr/>
        </p:nvPicPr>
        <p:blipFill>
          <a:blip r:embed="rId3"/>
          <a:stretch>
            <a:fillRect/>
          </a:stretch>
        </p:blipFill>
        <p:spPr>
          <a:xfrm>
            <a:off x="6317720" y="173800"/>
            <a:ext cx="1627595" cy="4998125"/>
          </a:xfrm>
          <a:prstGeom prst="rect">
            <a:avLst/>
          </a:prstGeom>
        </p:spPr>
      </p:pic>
      <p:pic>
        <p:nvPicPr>
          <p:cNvPr id="6" name="Resim 5">
            <a:extLst>
              <a:ext uri="{FF2B5EF4-FFF2-40B4-BE49-F238E27FC236}">
                <a16:creationId xmlns:a16="http://schemas.microsoft.com/office/drawing/2014/main" id="{B6F3BCA0-BBB6-DD38-99D4-A78D443DB718}"/>
              </a:ext>
            </a:extLst>
          </p:cNvPr>
          <p:cNvPicPr>
            <a:picLocks noChangeAspect="1"/>
          </p:cNvPicPr>
          <p:nvPr/>
        </p:nvPicPr>
        <p:blipFill>
          <a:blip r:embed="rId4"/>
          <a:stretch>
            <a:fillRect/>
          </a:stretch>
        </p:blipFill>
        <p:spPr>
          <a:xfrm>
            <a:off x="265042" y="1982102"/>
            <a:ext cx="5484373" cy="2503393"/>
          </a:xfrm>
          <a:prstGeom prst="rect">
            <a:avLst/>
          </a:prstGeom>
        </p:spPr>
      </p:pic>
    </p:spTree>
    <p:extLst>
      <p:ext uri="{BB962C8B-B14F-4D97-AF65-F5344CB8AC3E}">
        <p14:creationId xmlns:p14="http://schemas.microsoft.com/office/powerpoint/2010/main" val="4072875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90</a:t>
            </a:fld>
            <a:endParaRPr/>
          </a:p>
        </p:txBody>
      </p:sp>
      <p:sp>
        <p:nvSpPr>
          <p:cNvPr id="426" name="Google Shape;426;p56"/>
          <p:cNvSpPr txBox="1">
            <a:spLocks noGrp="1"/>
          </p:cNvSpPr>
          <p:nvPr>
            <p:ph type="title"/>
          </p:nvPr>
        </p:nvSpPr>
        <p:spPr>
          <a:xfrm>
            <a:off x="378925" y="173800"/>
            <a:ext cx="8462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4000">
              <a:solidFill>
                <a:srgbClr val="419DD3"/>
              </a:solidFill>
              <a:latin typeface="Raleway Medium"/>
              <a:ea typeface="Raleway Medium"/>
              <a:cs typeface="Raleway Medium"/>
              <a:sym typeface="Raleway Medium"/>
            </a:endParaRPr>
          </a:p>
        </p:txBody>
      </p:sp>
      <p:sp>
        <p:nvSpPr>
          <p:cNvPr id="429" name="Google Shape;429;p56"/>
          <p:cNvSpPr txBox="1"/>
          <p:nvPr/>
        </p:nvSpPr>
        <p:spPr>
          <a:xfrm>
            <a:off x="715200" y="800200"/>
            <a:ext cx="7713600" cy="6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800" b="1" dirty="0" err="1">
                <a:solidFill>
                  <a:srgbClr val="373A3C"/>
                </a:solidFill>
                <a:highlight>
                  <a:srgbClr val="FFFFFF"/>
                </a:highlight>
              </a:rPr>
              <a:t>What</a:t>
            </a:r>
            <a:r>
              <a:rPr lang="tr-TR" sz="1800" b="1" dirty="0">
                <a:solidFill>
                  <a:srgbClr val="373A3C"/>
                </a:solidFill>
                <a:highlight>
                  <a:srgbClr val="FFFFFF"/>
                </a:highlight>
              </a:rPr>
              <a:t> is </a:t>
            </a:r>
            <a:r>
              <a:rPr lang="tr-TR" sz="1800" b="1" dirty="0" err="1">
                <a:solidFill>
                  <a:srgbClr val="373A3C"/>
                </a:solidFill>
                <a:highlight>
                  <a:srgbClr val="FFFFFF"/>
                </a:highlight>
              </a:rPr>
              <a:t>the</a:t>
            </a:r>
            <a:r>
              <a:rPr lang="tr-TR" sz="1800" b="1" dirty="0">
                <a:solidFill>
                  <a:srgbClr val="373A3C"/>
                </a:solidFill>
                <a:highlight>
                  <a:srgbClr val="FFFFFF"/>
                </a:highlight>
              </a:rPr>
              <a:t> </a:t>
            </a:r>
            <a:r>
              <a:rPr lang="tr-TR" sz="1800" b="1" dirty="0" err="1">
                <a:solidFill>
                  <a:srgbClr val="373A3C"/>
                </a:solidFill>
                <a:highlight>
                  <a:srgbClr val="FFFFFF"/>
                </a:highlight>
              </a:rPr>
              <a:t>number</a:t>
            </a:r>
            <a:r>
              <a:rPr lang="tr-TR" sz="1800" b="1" dirty="0">
                <a:solidFill>
                  <a:srgbClr val="373A3C"/>
                </a:solidFill>
                <a:highlight>
                  <a:srgbClr val="FFFFFF"/>
                </a:highlight>
              </a:rPr>
              <a:t> of </a:t>
            </a:r>
            <a:r>
              <a:rPr lang="tr-TR" sz="1800" b="1" dirty="0" err="1">
                <a:solidFill>
                  <a:srgbClr val="373A3C"/>
                </a:solidFill>
                <a:highlight>
                  <a:srgbClr val="FFFFFF"/>
                </a:highlight>
              </a:rPr>
              <a:t>employees</a:t>
            </a:r>
            <a:r>
              <a:rPr lang="tr-TR" sz="1800" b="1" dirty="0">
                <a:solidFill>
                  <a:srgbClr val="373A3C"/>
                </a:solidFill>
                <a:highlight>
                  <a:srgbClr val="FFFFFF"/>
                </a:highlight>
              </a:rPr>
              <a:t> </a:t>
            </a:r>
            <a:r>
              <a:rPr lang="tr-TR" sz="1800" b="1" dirty="0" err="1">
                <a:solidFill>
                  <a:srgbClr val="373A3C"/>
                </a:solidFill>
                <a:highlight>
                  <a:srgbClr val="FFFFFF"/>
                </a:highlight>
              </a:rPr>
              <a:t>working</a:t>
            </a:r>
            <a:r>
              <a:rPr lang="tr-TR" sz="1800" b="1" dirty="0">
                <a:solidFill>
                  <a:srgbClr val="373A3C"/>
                </a:solidFill>
                <a:highlight>
                  <a:srgbClr val="FFFFFF"/>
                </a:highlight>
              </a:rPr>
              <a:t> as a </a:t>
            </a:r>
            <a:r>
              <a:rPr lang="tr-TR" sz="1800" b="1" dirty="0" err="1">
                <a:solidFill>
                  <a:srgbClr val="373A3C"/>
                </a:solidFill>
                <a:highlight>
                  <a:srgbClr val="FFFFFF"/>
                </a:highlight>
              </a:rPr>
              <a:t>salesperson</a:t>
            </a:r>
            <a:r>
              <a:rPr lang="tr-TR" sz="1800" b="1" dirty="0">
                <a:solidFill>
                  <a:srgbClr val="373A3C"/>
                </a:solidFill>
                <a:highlight>
                  <a:srgbClr val="FFFFFF"/>
                </a:highlight>
              </a:rPr>
              <a:t> </a:t>
            </a:r>
            <a:r>
              <a:rPr lang="tr-TR" sz="1800" b="1" dirty="0" err="1">
                <a:solidFill>
                  <a:srgbClr val="373A3C"/>
                </a:solidFill>
                <a:highlight>
                  <a:srgbClr val="FFFFFF"/>
                </a:highlight>
              </a:rPr>
              <a:t>broken</a:t>
            </a:r>
            <a:r>
              <a:rPr lang="tr-TR" sz="1800" b="1" dirty="0">
                <a:solidFill>
                  <a:srgbClr val="373A3C"/>
                </a:solidFill>
                <a:highlight>
                  <a:srgbClr val="FFFFFF"/>
                </a:highlight>
              </a:rPr>
              <a:t> </a:t>
            </a:r>
            <a:r>
              <a:rPr lang="tr-TR" sz="1800" b="1" dirty="0" err="1">
                <a:solidFill>
                  <a:srgbClr val="373A3C"/>
                </a:solidFill>
                <a:highlight>
                  <a:srgbClr val="FFFFFF"/>
                </a:highlight>
              </a:rPr>
              <a:t>by</a:t>
            </a:r>
            <a:r>
              <a:rPr lang="tr-TR" sz="1800" b="1" dirty="0">
                <a:solidFill>
                  <a:srgbClr val="373A3C"/>
                </a:solidFill>
                <a:highlight>
                  <a:srgbClr val="FFFFFF"/>
                </a:highlight>
              </a:rPr>
              <a:t> </a:t>
            </a:r>
            <a:r>
              <a:rPr lang="tr-TR" sz="1800" b="1" dirty="0" err="1">
                <a:solidFill>
                  <a:srgbClr val="373A3C"/>
                </a:solidFill>
                <a:highlight>
                  <a:srgbClr val="FFFFFF"/>
                </a:highlight>
              </a:rPr>
              <a:t>gender</a:t>
            </a:r>
            <a:r>
              <a:rPr lang="tr-TR" sz="1800" b="1" dirty="0">
                <a:solidFill>
                  <a:srgbClr val="373A3C"/>
                </a:solidFill>
                <a:highlight>
                  <a:srgbClr val="FFFFFF"/>
                </a:highlight>
              </a:rPr>
              <a:t>?</a:t>
            </a:r>
            <a:endParaRPr sz="1800" b="1" dirty="0">
              <a:latin typeface="Barlow"/>
              <a:ea typeface="Barlow"/>
              <a:cs typeface="Barlow"/>
              <a:sym typeface="Barlow"/>
            </a:endParaRPr>
          </a:p>
        </p:txBody>
      </p:sp>
      <p:pic>
        <p:nvPicPr>
          <p:cNvPr id="2" name="Resim 1">
            <a:extLst>
              <a:ext uri="{FF2B5EF4-FFF2-40B4-BE49-F238E27FC236}">
                <a16:creationId xmlns:a16="http://schemas.microsoft.com/office/drawing/2014/main" id="{237C7BB5-6A75-A4D6-CCBA-14D33C9EC03F}"/>
              </a:ext>
            </a:extLst>
          </p:cNvPr>
          <p:cNvPicPr>
            <a:picLocks noChangeAspect="1"/>
          </p:cNvPicPr>
          <p:nvPr/>
        </p:nvPicPr>
        <p:blipFill>
          <a:blip r:embed="rId3"/>
          <a:stretch>
            <a:fillRect/>
          </a:stretch>
        </p:blipFill>
        <p:spPr>
          <a:xfrm>
            <a:off x="0" y="1696125"/>
            <a:ext cx="3811858" cy="1681060"/>
          </a:xfrm>
          <a:prstGeom prst="rect">
            <a:avLst/>
          </a:prstGeom>
        </p:spPr>
      </p:pic>
      <p:sp>
        <p:nvSpPr>
          <p:cNvPr id="3" name="Google Shape;200;p32">
            <a:extLst>
              <a:ext uri="{FF2B5EF4-FFF2-40B4-BE49-F238E27FC236}">
                <a16:creationId xmlns:a16="http://schemas.microsoft.com/office/drawing/2014/main" id="{6B43332A-32B7-CFF1-4FD6-4763D68B99D6}"/>
              </a:ext>
            </a:extLst>
          </p:cNvPr>
          <p:cNvSpPr txBox="1"/>
          <p:nvPr/>
        </p:nvSpPr>
        <p:spPr>
          <a:xfrm>
            <a:off x="4218923" y="1565555"/>
            <a:ext cx="4430102" cy="1264471"/>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COUNT</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job</a:t>
            </a:r>
            <a:r>
              <a:rPr lang="tr-TR" sz="2000" dirty="0">
                <a:solidFill>
                  <a:srgbClr val="202122"/>
                </a:solidFill>
                <a:latin typeface="Arial" panose="020B0604020202020204" pitchFamily="34" charset="0"/>
              </a:rPr>
              <a:t>)</a:t>
            </a:r>
          </a:p>
          <a:p>
            <a:pPr>
              <a:lnSpc>
                <a:spcPct val="150000"/>
              </a:lnSpc>
            </a:pP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WHERE</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job</a:t>
            </a:r>
            <a:r>
              <a:rPr lang="tr-TR" sz="2000" dirty="0">
                <a:solidFill>
                  <a:srgbClr val="202122"/>
                </a:solidFill>
                <a:latin typeface="Arial" panose="020B0604020202020204" pitchFamily="34" charset="0"/>
              </a:rPr>
              <a:t>='</a:t>
            </a:r>
            <a:r>
              <a:rPr lang="tr-TR" sz="2000" dirty="0" err="1">
                <a:solidFill>
                  <a:srgbClr val="202122"/>
                </a:solidFill>
                <a:latin typeface="Arial" panose="020B0604020202020204" pitchFamily="34" charset="0"/>
              </a:rPr>
              <a:t>Salesperson</a:t>
            </a:r>
            <a:r>
              <a:rPr lang="tr-TR" sz="2000" dirty="0">
                <a:solidFill>
                  <a:srgbClr val="202122"/>
                </a:solidFill>
                <a:latin typeface="Arial" panose="020B0604020202020204" pitchFamily="34" charset="0"/>
              </a:rPr>
              <a:t>'</a:t>
            </a:r>
          </a:p>
          <a:p>
            <a:pPr>
              <a:lnSpc>
                <a:spcPct val="150000"/>
              </a:lnSpc>
            </a:pPr>
            <a:r>
              <a:rPr lang="tr-TR" sz="2000" b="1" dirty="0">
                <a:solidFill>
                  <a:srgbClr val="202122"/>
                </a:solidFill>
                <a:latin typeface="Arial" panose="020B0604020202020204" pitchFamily="34" charset="0"/>
              </a:rPr>
              <a:t>GROUP BY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a:t>
            </a:r>
          </a:p>
        </p:txBody>
      </p:sp>
      <p:pic>
        <p:nvPicPr>
          <p:cNvPr id="5" name="Resim 4">
            <a:extLst>
              <a:ext uri="{FF2B5EF4-FFF2-40B4-BE49-F238E27FC236}">
                <a16:creationId xmlns:a16="http://schemas.microsoft.com/office/drawing/2014/main" id="{9079626E-FB29-17CA-BFC3-2A494452B21B}"/>
              </a:ext>
            </a:extLst>
          </p:cNvPr>
          <p:cNvPicPr>
            <a:picLocks noChangeAspect="1"/>
          </p:cNvPicPr>
          <p:nvPr/>
        </p:nvPicPr>
        <p:blipFill>
          <a:blip r:embed="rId4"/>
          <a:stretch>
            <a:fillRect/>
          </a:stretch>
        </p:blipFill>
        <p:spPr>
          <a:xfrm>
            <a:off x="4312105" y="3935649"/>
            <a:ext cx="1226926" cy="70110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91</a:t>
            </a:fld>
            <a:endParaRPr/>
          </a:p>
        </p:txBody>
      </p:sp>
      <p:sp>
        <p:nvSpPr>
          <p:cNvPr id="435" name="Google Shape;435;p57"/>
          <p:cNvSpPr txBox="1">
            <a:spLocks noGrp="1"/>
          </p:cNvSpPr>
          <p:nvPr>
            <p:ph type="title"/>
          </p:nvPr>
        </p:nvSpPr>
        <p:spPr>
          <a:xfrm>
            <a:off x="378929" y="173800"/>
            <a:ext cx="56409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4000">
              <a:solidFill>
                <a:srgbClr val="741B47"/>
              </a:solidFill>
              <a:latin typeface="Raleway Medium"/>
              <a:ea typeface="Raleway Medium"/>
              <a:cs typeface="Raleway Medium"/>
              <a:sym typeface="Raleway Medium"/>
            </a:endParaRPr>
          </a:p>
        </p:txBody>
      </p:sp>
      <p:sp>
        <p:nvSpPr>
          <p:cNvPr id="436" name="Google Shape;436;p57"/>
          <p:cNvSpPr txBox="1"/>
          <p:nvPr/>
        </p:nvSpPr>
        <p:spPr>
          <a:xfrm>
            <a:off x="1099050" y="1607225"/>
            <a:ext cx="7737300" cy="1616700"/>
          </a:xfrm>
          <a:prstGeom prst="rect">
            <a:avLst/>
          </a:prstGeom>
          <a:solidFill>
            <a:schemeClr val="accent1"/>
          </a:solid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0000"/>
              </a:buClr>
              <a:buSzPts val="2000"/>
              <a:buChar char="●"/>
            </a:pPr>
            <a:r>
              <a:rPr lang="tr-TR" sz="2000"/>
              <a:t>WHERE clause operates on the data before the aggregation.</a:t>
            </a:r>
            <a:endParaRPr sz="2000"/>
          </a:p>
          <a:p>
            <a:pPr marL="457200" lvl="0" indent="-355600" algn="l" rtl="0">
              <a:lnSpc>
                <a:spcPct val="115000"/>
              </a:lnSpc>
              <a:spcBef>
                <a:spcPts val="0"/>
              </a:spcBef>
              <a:spcAft>
                <a:spcPts val="0"/>
              </a:spcAft>
              <a:buClr>
                <a:srgbClr val="000000"/>
              </a:buClr>
              <a:buSzPts val="2000"/>
              <a:buChar char="●"/>
            </a:pPr>
            <a:r>
              <a:rPr lang="tr-TR" sz="2000"/>
              <a:t>WHERE clause happens before the GROUP BY clause. </a:t>
            </a:r>
            <a:endParaRPr sz="2000"/>
          </a:p>
          <a:p>
            <a:pPr marL="457200" lvl="0" indent="-355600" algn="l" rtl="0">
              <a:lnSpc>
                <a:spcPct val="115000"/>
              </a:lnSpc>
              <a:spcBef>
                <a:spcPts val="0"/>
              </a:spcBef>
              <a:spcAft>
                <a:spcPts val="0"/>
              </a:spcAft>
              <a:buClr>
                <a:srgbClr val="000000"/>
              </a:buClr>
              <a:buSzPts val="2000"/>
              <a:buChar char="●"/>
            </a:pPr>
            <a:r>
              <a:rPr lang="tr-TR" sz="2000"/>
              <a:t>Only the rows that meet the conditions in the WHERE clause are grouped. </a:t>
            </a:r>
            <a:endParaRPr sz="2000"/>
          </a:p>
          <a:p>
            <a:pPr marL="0" lvl="0" indent="0" algn="l" rtl="0">
              <a:spcBef>
                <a:spcPts val="1200"/>
              </a:spcBef>
              <a:spcAft>
                <a:spcPts val="0"/>
              </a:spcAft>
              <a:buNone/>
            </a:pPr>
            <a:endParaRPr sz="2400" b="1">
              <a:solidFill>
                <a:srgbClr val="CC4125"/>
              </a:solidFill>
            </a:endParaRPr>
          </a:p>
        </p:txBody>
      </p:sp>
      <p:pic>
        <p:nvPicPr>
          <p:cNvPr id="437" name="Google Shape;437;p57"/>
          <p:cNvPicPr preferRelativeResize="0"/>
          <p:nvPr/>
        </p:nvPicPr>
        <p:blipFill>
          <a:blip r:embed="rId3">
            <a:alphaModFix/>
          </a:blip>
          <a:stretch>
            <a:fillRect/>
          </a:stretch>
        </p:blipFill>
        <p:spPr>
          <a:xfrm>
            <a:off x="441775" y="1673032"/>
            <a:ext cx="456900" cy="121838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ctrTitle"/>
          </p:nvPr>
        </p:nvSpPr>
        <p:spPr>
          <a:xfrm>
            <a:off x="981725" y="2252550"/>
            <a:ext cx="77445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p:txBody>
      </p:sp>
      <p:sp>
        <p:nvSpPr>
          <p:cNvPr id="468" name="Google Shape;468;p6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93</a:t>
            </a:fld>
            <a:endParaRPr/>
          </a:p>
        </p:txBody>
      </p:sp>
      <p:sp>
        <p:nvSpPr>
          <p:cNvPr id="474" name="Google Shape;474;p62"/>
          <p:cNvSpPr txBox="1">
            <a:spLocks noGrp="1"/>
          </p:cNvSpPr>
          <p:nvPr>
            <p:ph type="title"/>
          </p:nvPr>
        </p:nvSpPr>
        <p:spPr>
          <a:xfrm>
            <a:off x="378925" y="173800"/>
            <a:ext cx="8124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6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600">
              <a:solidFill>
                <a:srgbClr val="741B47"/>
              </a:solidFill>
              <a:latin typeface="Raleway Medium"/>
              <a:ea typeface="Raleway Medium"/>
              <a:cs typeface="Raleway Medium"/>
              <a:sym typeface="Raleway Medium"/>
            </a:endParaRPr>
          </a:p>
        </p:txBody>
      </p:sp>
      <p:sp>
        <p:nvSpPr>
          <p:cNvPr id="477" name="Google Shape;477;p62"/>
          <p:cNvSpPr txBox="1"/>
          <p:nvPr/>
        </p:nvSpPr>
        <p:spPr>
          <a:xfrm>
            <a:off x="108229" y="1034500"/>
            <a:ext cx="8997696"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000" dirty="0" err="1">
                <a:solidFill>
                  <a:srgbClr val="373A3C"/>
                </a:solidFill>
                <a:highlight>
                  <a:srgbClr val="FFFFFF"/>
                </a:highlight>
              </a:rPr>
              <a:t>Let’s</a:t>
            </a:r>
            <a:r>
              <a:rPr lang="tr-TR" sz="2000" dirty="0">
                <a:solidFill>
                  <a:srgbClr val="373A3C"/>
                </a:solidFill>
                <a:highlight>
                  <a:srgbClr val="FFFFFF"/>
                </a:highlight>
              </a:rPr>
              <a:t> </a:t>
            </a:r>
            <a:r>
              <a:rPr lang="tr-TR" sz="2000" dirty="0" err="1">
                <a:solidFill>
                  <a:srgbClr val="373A3C"/>
                </a:solidFill>
                <a:highlight>
                  <a:srgbClr val="FFFFFF"/>
                </a:highlight>
              </a:rPr>
              <a:t>find</a:t>
            </a:r>
            <a:r>
              <a:rPr lang="tr-TR" sz="2000" dirty="0">
                <a:solidFill>
                  <a:srgbClr val="373A3C"/>
                </a:solidFill>
                <a:highlight>
                  <a:srgbClr val="FFFFFF"/>
                </a:highlight>
              </a:rPr>
              <a:t> </a:t>
            </a:r>
            <a:r>
              <a:rPr lang="tr-TR" sz="2000" dirty="0" err="1">
                <a:solidFill>
                  <a:srgbClr val="373A3C"/>
                </a:solidFill>
                <a:highlight>
                  <a:srgbClr val="FFFFFF"/>
                </a:highlight>
              </a:rPr>
              <a:t>the</a:t>
            </a:r>
            <a:r>
              <a:rPr lang="tr-TR" sz="2000" dirty="0">
                <a:solidFill>
                  <a:srgbClr val="373A3C"/>
                </a:solidFill>
                <a:highlight>
                  <a:srgbClr val="FFFFFF"/>
                </a:highlight>
              </a:rPr>
              <a:t> minimum </a:t>
            </a:r>
            <a:r>
              <a:rPr lang="tr-TR" sz="2000" dirty="0" err="1">
                <a:solidFill>
                  <a:srgbClr val="373A3C"/>
                </a:solidFill>
                <a:highlight>
                  <a:srgbClr val="FFFFFF"/>
                </a:highlight>
              </a:rPr>
              <a:t>salaries</a:t>
            </a:r>
            <a:r>
              <a:rPr lang="tr-TR" sz="2000" dirty="0">
                <a:solidFill>
                  <a:srgbClr val="373A3C"/>
                </a:solidFill>
                <a:highlight>
                  <a:srgbClr val="FFFFFF"/>
                </a:highlight>
              </a:rPr>
              <a:t> of </a:t>
            </a:r>
            <a:r>
              <a:rPr lang="tr-TR" sz="2000" dirty="0" err="1">
                <a:solidFill>
                  <a:srgbClr val="373A3C"/>
                </a:solidFill>
                <a:highlight>
                  <a:srgbClr val="FFFFFF"/>
                </a:highlight>
              </a:rPr>
              <a:t>each</a:t>
            </a:r>
            <a:r>
              <a:rPr lang="tr-TR" sz="2000" dirty="0">
                <a:solidFill>
                  <a:srgbClr val="373A3C"/>
                </a:solidFill>
                <a:highlight>
                  <a:srgbClr val="FFFFFF"/>
                </a:highlight>
              </a:rPr>
              <a:t> </a:t>
            </a:r>
            <a:r>
              <a:rPr lang="tr-TR" sz="2000" dirty="0" err="1">
                <a:solidFill>
                  <a:srgbClr val="373A3C"/>
                </a:solidFill>
                <a:highlight>
                  <a:srgbClr val="FFFFFF"/>
                </a:highlight>
              </a:rPr>
              <a:t>gender</a:t>
            </a:r>
            <a:r>
              <a:rPr lang="tr-TR" sz="2000" dirty="0">
                <a:solidFill>
                  <a:srgbClr val="373A3C"/>
                </a:solidFill>
                <a:highlight>
                  <a:srgbClr val="FFFFFF"/>
                </a:highlight>
              </a:rPr>
              <a:t> </a:t>
            </a:r>
            <a:r>
              <a:rPr lang="tr-TR" sz="2000" dirty="0" err="1">
                <a:solidFill>
                  <a:srgbClr val="373A3C"/>
                </a:solidFill>
                <a:highlight>
                  <a:srgbClr val="FFFFFF"/>
                </a:highlight>
              </a:rPr>
              <a:t>group</a:t>
            </a:r>
            <a:r>
              <a:rPr lang="tr-TR" sz="2000" dirty="0">
                <a:solidFill>
                  <a:srgbClr val="373A3C"/>
                </a:solidFill>
                <a:highlight>
                  <a:srgbClr val="FFFFFF"/>
                </a:highlight>
              </a:rPr>
              <a:t> </a:t>
            </a:r>
            <a:r>
              <a:rPr lang="tr-TR" sz="2000" dirty="0" err="1">
                <a:solidFill>
                  <a:srgbClr val="373A3C"/>
                </a:solidFill>
                <a:highlight>
                  <a:srgbClr val="FFFFFF"/>
                </a:highlight>
              </a:rPr>
              <a:t>using</a:t>
            </a:r>
            <a:r>
              <a:rPr lang="tr-TR" sz="2000" dirty="0">
                <a:solidFill>
                  <a:srgbClr val="373A3C"/>
                </a:solidFill>
                <a:highlight>
                  <a:srgbClr val="FFFFFF"/>
                </a:highlight>
              </a:rPr>
              <a:t> </a:t>
            </a:r>
            <a:r>
              <a:rPr lang="tr-TR" sz="2000" dirty="0" err="1">
                <a:solidFill>
                  <a:srgbClr val="373A3C"/>
                </a:solidFill>
                <a:highlight>
                  <a:srgbClr val="FFFFFF"/>
                </a:highlight>
              </a:rPr>
              <a:t>the</a:t>
            </a:r>
            <a:r>
              <a:rPr lang="tr-TR" sz="2000" dirty="0">
                <a:solidFill>
                  <a:srgbClr val="373A3C"/>
                </a:solidFill>
                <a:highlight>
                  <a:srgbClr val="FFFFFF"/>
                </a:highlight>
              </a:rPr>
              <a:t> </a:t>
            </a:r>
            <a:r>
              <a:rPr lang="tr-TR" sz="2000" b="1" dirty="0">
                <a:solidFill>
                  <a:srgbClr val="FF0000"/>
                </a:solidFill>
                <a:latin typeface="Courier New"/>
                <a:ea typeface="Courier New"/>
                <a:cs typeface="Courier New"/>
                <a:sym typeface="Courier New"/>
              </a:rPr>
              <a:t>MIN </a:t>
            </a:r>
            <a:r>
              <a:rPr lang="tr-TR" sz="2000" dirty="0" err="1">
                <a:solidFill>
                  <a:srgbClr val="373A3C"/>
                </a:solidFill>
                <a:highlight>
                  <a:srgbClr val="FFFFFF"/>
                </a:highlight>
              </a:rPr>
              <a:t>function</a:t>
            </a:r>
            <a:r>
              <a:rPr lang="tr-TR" sz="2000" dirty="0">
                <a:solidFill>
                  <a:srgbClr val="373A3C"/>
                </a:solidFill>
                <a:highlight>
                  <a:srgbClr val="FFFFFF"/>
                </a:highlight>
              </a:rPr>
              <a:t>.</a:t>
            </a:r>
            <a:endParaRPr sz="2000" dirty="0">
              <a:latin typeface="Barlow Light"/>
              <a:ea typeface="Barlow Light"/>
              <a:cs typeface="Barlow Light"/>
              <a:sym typeface="Barlow Light"/>
            </a:endParaRPr>
          </a:p>
        </p:txBody>
      </p:sp>
      <p:pic>
        <p:nvPicPr>
          <p:cNvPr id="2" name="Resim 1">
            <a:extLst>
              <a:ext uri="{FF2B5EF4-FFF2-40B4-BE49-F238E27FC236}">
                <a16:creationId xmlns:a16="http://schemas.microsoft.com/office/drawing/2014/main" id="{D9FE3C63-162E-4769-4371-2DE0837AE0E4}"/>
              </a:ext>
            </a:extLst>
          </p:cNvPr>
          <p:cNvPicPr>
            <a:picLocks noChangeAspect="1"/>
          </p:cNvPicPr>
          <p:nvPr/>
        </p:nvPicPr>
        <p:blipFill>
          <a:blip r:embed="rId3"/>
          <a:stretch>
            <a:fillRect/>
          </a:stretch>
        </p:blipFill>
        <p:spPr>
          <a:xfrm>
            <a:off x="0" y="1772625"/>
            <a:ext cx="3971017" cy="1751250"/>
          </a:xfrm>
          <a:prstGeom prst="rect">
            <a:avLst/>
          </a:prstGeom>
        </p:spPr>
      </p:pic>
      <p:sp>
        <p:nvSpPr>
          <p:cNvPr id="3" name="Google Shape;200;p32">
            <a:extLst>
              <a:ext uri="{FF2B5EF4-FFF2-40B4-BE49-F238E27FC236}">
                <a16:creationId xmlns:a16="http://schemas.microsoft.com/office/drawing/2014/main" id="{729868ED-2A25-B9AA-B347-2959017DB7DB}"/>
              </a:ext>
            </a:extLst>
          </p:cNvPr>
          <p:cNvSpPr txBox="1"/>
          <p:nvPr/>
        </p:nvSpPr>
        <p:spPr>
          <a:xfrm>
            <a:off x="4218923" y="1565555"/>
            <a:ext cx="4430102" cy="1264471"/>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MIN</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a:t>
            </a:r>
          </a:p>
          <a:p>
            <a:pPr>
              <a:lnSpc>
                <a:spcPct val="150000"/>
              </a:lnSpc>
            </a:pP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GROUP BY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a:t>
            </a:r>
          </a:p>
        </p:txBody>
      </p:sp>
      <p:pic>
        <p:nvPicPr>
          <p:cNvPr id="5" name="Resim 4">
            <a:extLst>
              <a:ext uri="{FF2B5EF4-FFF2-40B4-BE49-F238E27FC236}">
                <a16:creationId xmlns:a16="http://schemas.microsoft.com/office/drawing/2014/main" id="{E34066C1-7DB5-C77F-D5AC-A2342A13AEAA}"/>
              </a:ext>
            </a:extLst>
          </p:cNvPr>
          <p:cNvPicPr>
            <a:picLocks noChangeAspect="1"/>
          </p:cNvPicPr>
          <p:nvPr/>
        </p:nvPicPr>
        <p:blipFill>
          <a:blip r:embed="rId4"/>
          <a:stretch>
            <a:fillRect/>
          </a:stretch>
        </p:blipFill>
        <p:spPr>
          <a:xfrm>
            <a:off x="4813503" y="3184755"/>
            <a:ext cx="1568101" cy="92424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94</a:t>
            </a:fld>
            <a:endParaRPr/>
          </a:p>
        </p:txBody>
      </p:sp>
      <p:sp>
        <p:nvSpPr>
          <p:cNvPr id="483" name="Google Shape;483;p63"/>
          <p:cNvSpPr txBox="1">
            <a:spLocks noGrp="1"/>
          </p:cNvSpPr>
          <p:nvPr>
            <p:ph type="title"/>
          </p:nvPr>
        </p:nvSpPr>
        <p:spPr>
          <a:xfrm>
            <a:off x="378925" y="173800"/>
            <a:ext cx="8124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6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3600">
              <a:solidFill>
                <a:srgbClr val="741B47"/>
              </a:solidFill>
              <a:latin typeface="Raleway Medium"/>
              <a:ea typeface="Raleway Medium"/>
              <a:cs typeface="Raleway Medium"/>
              <a:sym typeface="Raleway Medium"/>
            </a:endParaRPr>
          </a:p>
        </p:txBody>
      </p:sp>
      <p:sp>
        <p:nvSpPr>
          <p:cNvPr id="486" name="Google Shape;486;p63"/>
          <p:cNvSpPr txBox="1"/>
          <p:nvPr/>
        </p:nvSpPr>
        <p:spPr>
          <a:xfrm>
            <a:off x="307725" y="732700"/>
            <a:ext cx="8341200" cy="13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solidFill>
                  <a:srgbClr val="373A3C"/>
                </a:solidFill>
                <a:highlight>
                  <a:srgbClr val="FFFFFF"/>
                </a:highlight>
              </a:rPr>
              <a:t>Similarly, we can find the maximum salaries of each group using the </a:t>
            </a:r>
            <a:r>
              <a:rPr lang="tr-TR" sz="1800">
                <a:solidFill>
                  <a:srgbClr val="FF0000"/>
                </a:solidFill>
                <a:latin typeface="Courier New"/>
                <a:ea typeface="Courier New"/>
                <a:cs typeface="Courier New"/>
                <a:sym typeface="Courier New"/>
              </a:rPr>
              <a:t>MAX</a:t>
            </a:r>
            <a:r>
              <a:rPr lang="tr-TR" sz="1800">
                <a:solidFill>
                  <a:srgbClr val="373A3C"/>
                </a:solidFill>
                <a:highlight>
                  <a:srgbClr val="FFFFFF"/>
                </a:highlight>
              </a:rPr>
              <a:t> function. You may also use the </a:t>
            </a:r>
            <a:r>
              <a:rPr lang="tr-TR" sz="1800">
                <a:solidFill>
                  <a:srgbClr val="FF0000"/>
                </a:solidFill>
                <a:latin typeface="Courier New"/>
                <a:ea typeface="Courier New"/>
                <a:cs typeface="Courier New"/>
                <a:sym typeface="Courier New"/>
              </a:rPr>
              <a:t>ORDER BY</a:t>
            </a:r>
            <a:r>
              <a:rPr lang="tr-TR" sz="1800">
                <a:solidFill>
                  <a:srgbClr val="373A3C"/>
                </a:solidFill>
                <a:highlight>
                  <a:srgbClr val="FFFFFF"/>
                </a:highlight>
              </a:rPr>
              <a:t> clause to sort the salaries in descending or ascending order.  The</a:t>
            </a:r>
            <a:r>
              <a:rPr lang="tr-TR" sz="1800">
                <a:solidFill>
                  <a:srgbClr val="373A3C"/>
                </a:solidFill>
              </a:rPr>
              <a:t> </a:t>
            </a:r>
            <a:r>
              <a:rPr lang="tr-TR" sz="1800">
                <a:solidFill>
                  <a:srgbClr val="FF0000"/>
                </a:solidFill>
                <a:latin typeface="Courier New"/>
                <a:ea typeface="Courier New"/>
                <a:cs typeface="Courier New"/>
                <a:sym typeface="Courier New"/>
              </a:rPr>
              <a:t>ORDER BY</a:t>
            </a:r>
            <a:r>
              <a:rPr lang="tr-TR" sz="1800">
                <a:solidFill>
                  <a:srgbClr val="373A3C"/>
                </a:solidFill>
                <a:highlight>
                  <a:srgbClr val="FFFFFF"/>
                </a:highlight>
              </a:rPr>
              <a:t> follows </a:t>
            </a:r>
            <a:r>
              <a:rPr lang="tr-TR" sz="1800">
                <a:solidFill>
                  <a:srgbClr val="FF0000"/>
                </a:solidFill>
                <a:latin typeface="Courier New"/>
                <a:ea typeface="Courier New"/>
                <a:cs typeface="Courier New"/>
                <a:sym typeface="Courier New"/>
              </a:rPr>
              <a:t>GROUP BY</a:t>
            </a:r>
            <a:r>
              <a:rPr lang="tr-TR" sz="1800">
                <a:solidFill>
                  <a:srgbClr val="373A3C"/>
                </a:solidFill>
                <a:highlight>
                  <a:srgbClr val="FFFFFF"/>
                </a:highlight>
              </a:rPr>
              <a:t>. For instance, sort the maximum salaries in descending order.</a:t>
            </a:r>
            <a:endParaRPr sz="1800">
              <a:latin typeface="Barlow Light"/>
              <a:ea typeface="Barlow Light"/>
              <a:cs typeface="Barlow Light"/>
              <a:sym typeface="Barlow Light"/>
            </a:endParaRPr>
          </a:p>
        </p:txBody>
      </p:sp>
      <p:pic>
        <p:nvPicPr>
          <p:cNvPr id="2" name="Resim 1">
            <a:extLst>
              <a:ext uri="{FF2B5EF4-FFF2-40B4-BE49-F238E27FC236}">
                <a16:creationId xmlns:a16="http://schemas.microsoft.com/office/drawing/2014/main" id="{F9693F5C-BC74-3E8F-E8DF-9E750072CA29}"/>
              </a:ext>
            </a:extLst>
          </p:cNvPr>
          <p:cNvPicPr>
            <a:picLocks noChangeAspect="1"/>
          </p:cNvPicPr>
          <p:nvPr/>
        </p:nvPicPr>
        <p:blipFill>
          <a:blip r:embed="rId3"/>
          <a:stretch>
            <a:fillRect/>
          </a:stretch>
        </p:blipFill>
        <p:spPr>
          <a:xfrm>
            <a:off x="133044" y="2272874"/>
            <a:ext cx="3476932" cy="1667654"/>
          </a:xfrm>
          <a:prstGeom prst="rect">
            <a:avLst/>
          </a:prstGeom>
        </p:spPr>
      </p:pic>
      <p:sp>
        <p:nvSpPr>
          <p:cNvPr id="3" name="Google Shape;200;p32">
            <a:extLst>
              <a:ext uri="{FF2B5EF4-FFF2-40B4-BE49-F238E27FC236}">
                <a16:creationId xmlns:a16="http://schemas.microsoft.com/office/drawing/2014/main" id="{95F9D2E4-60CD-5688-94DA-26DCC0952F1D}"/>
              </a:ext>
            </a:extLst>
          </p:cNvPr>
          <p:cNvSpPr txBox="1"/>
          <p:nvPr/>
        </p:nvSpPr>
        <p:spPr>
          <a:xfrm>
            <a:off x="3752850" y="2111879"/>
            <a:ext cx="5391150" cy="1264471"/>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MAX</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AS</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maxsalary</a:t>
            </a:r>
            <a:r>
              <a:rPr lang="tr-TR" sz="2000" dirty="0">
                <a:solidFill>
                  <a:srgbClr val="202122"/>
                </a:solidFill>
                <a:latin typeface="Arial" panose="020B0604020202020204" pitchFamily="34" charset="0"/>
              </a:rPr>
              <a:t> </a:t>
            </a:r>
          </a:p>
          <a:p>
            <a:pPr>
              <a:lnSpc>
                <a:spcPct val="150000"/>
              </a:lnSpc>
            </a:pP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GROUP BY </a:t>
            </a:r>
            <a:r>
              <a:rPr lang="tr-TR" sz="2000" dirty="0" err="1">
                <a:solidFill>
                  <a:srgbClr val="202122"/>
                </a:solidFill>
                <a:latin typeface="Arial" panose="020B0604020202020204" pitchFamily="34" charset="0"/>
              </a:rPr>
              <a:t>gender</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ORDER BY </a:t>
            </a:r>
            <a:r>
              <a:rPr lang="tr-TR" sz="2000" dirty="0" err="1">
                <a:solidFill>
                  <a:srgbClr val="202122"/>
                </a:solidFill>
                <a:latin typeface="Arial" panose="020B0604020202020204" pitchFamily="34" charset="0"/>
              </a:rPr>
              <a:t>maxsalary</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DESC</a:t>
            </a:r>
            <a:r>
              <a:rPr lang="tr-TR" sz="2000" dirty="0">
                <a:solidFill>
                  <a:srgbClr val="202122"/>
                </a:solidFill>
                <a:latin typeface="Arial" panose="020B0604020202020204" pitchFamily="34" charset="0"/>
              </a:rPr>
              <a:t>;</a:t>
            </a:r>
          </a:p>
        </p:txBody>
      </p:sp>
      <p:pic>
        <p:nvPicPr>
          <p:cNvPr id="5" name="Resim 4">
            <a:extLst>
              <a:ext uri="{FF2B5EF4-FFF2-40B4-BE49-F238E27FC236}">
                <a16:creationId xmlns:a16="http://schemas.microsoft.com/office/drawing/2014/main" id="{E316137B-6252-F8BF-BD53-1793508AB4D5}"/>
              </a:ext>
            </a:extLst>
          </p:cNvPr>
          <p:cNvPicPr>
            <a:picLocks noChangeAspect="1"/>
          </p:cNvPicPr>
          <p:nvPr/>
        </p:nvPicPr>
        <p:blipFill>
          <a:blip r:embed="rId4"/>
          <a:stretch>
            <a:fillRect/>
          </a:stretch>
        </p:blipFill>
        <p:spPr>
          <a:xfrm>
            <a:off x="4972297" y="4141809"/>
            <a:ext cx="1628528" cy="8651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5"/>
          <p:cNvSpPr txBox="1">
            <a:spLocks noGrp="1"/>
          </p:cNvSpPr>
          <p:nvPr>
            <p:ph type="ctrTitle"/>
          </p:nvPr>
        </p:nvSpPr>
        <p:spPr>
          <a:xfrm>
            <a:off x="981725" y="2252550"/>
            <a:ext cx="7744500" cy="8274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SUM&amp;AVG Functions</a:t>
            </a:r>
            <a:endParaRPr sz="3600">
              <a:solidFill>
                <a:srgbClr val="741B47"/>
              </a:solidFill>
              <a:latin typeface="Raleway Medium"/>
              <a:ea typeface="Raleway Medium"/>
              <a:cs typeface="Raleway Medium"/>
              <a:sym typeface="Raleway Medium"/>
            </a:endParaRPr>
          </a:p>
        </p:txBody>
      </p:sp>
      <p:sp>
        <p:nvSpPr>
          <p:cNvPr id="501" name="Google Shape;501;p6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96</a:t>
            </a:fld>
            <a:endParaRPr/>
          </a:p>
        </p:txBody>
      </p:sp>
      <p:sp>
        <p:nvSpPr>
          <p:cNvPr id="507" name="Google Shape;507;p66"/>
          <p:cNvSpPr txBox="1">
            <a:spLocks noGrp="1"/>
          </p:cNvSpPr>
          <p:nvPr>
            <p:ph type="title"/>
          </p:nvPr>
        </p:nvSpPr>
        <p:spPr>
          <a:xfrm>
            <a:off x="378925" y="173800"/>
            <a:ext cx="8442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800">
                <a:solidFill>
                  <a:srgbClr val="741B47"/>
                </a:solidFill>
                <a:latin typeface="Raleway Medium"/>
                <a:ea typeface="Raleway Medium"/>
                <a:cs typeface="Raleway Medium"/>
                <a:sym typeface="Raleway Medium"/>
              </a:rPr>
              <a:t>GROUP BY with SUM&amp;AVG Functions</a:t>
            </a:r>
            <a:endParaRPr sz="3800">
              <a:solidFill>
                <a:srgbClr val="419DD3"/>
              </a:solidFill>
              <a:latin typeface="Raleway Medium"/>
              <a:ea typeface="Raleway Medium"/>
              <a:cs typeface="Raleway Medium"/>
              <a:sym typeface="Raleway Medium"/>
            </a:endParaRPr>
          </a:p>
        </p:txBody>
      </p:sp>
      <p:sp>
        <p:nvSpPr>
          <p:cNvPr id="510" name="Google Shape;510;p66"/>
          <p:cNvSpPr txBox="1"/>
          <p:nvPr/>
        </p:nvSpPr>
        <p:spPr>
          <a:xfrm>
            <a:off x="682525" y="906075"/>
            <a:ext cx="8139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solidFill>
                  <a:srgbClr val="373A3C"/>
                </a:solidFill>
                <a:highlight>
                  <a:srgbClr val="FFFFFF"/>
                </a:highlight>
              </a:rPr>
              <a:t>Let’s calculate the total salaries of each group (gender).</a:t>
            </a:r>
            <a:endParaRPr sz="2400">
              <a:latin typeface="Barlow Light"/>
              <a:ea typeface="Barlow Light"/>
              <a:cs typeface="Barlow Light"/>
              <a:sym typeface="Barlow Light"/>
            </a:endParaRPr>
          </a:p>
        </p:txBody>
      </p:sp>
      <p:pic>
        <p:nvPicPr>
          <p:cNvPr id="2" name="Resim 1">
            <a:extLst>
              <a:ext uri="{FF2B5EF4-FFF2-40B4-BE49-F238E27FC236}">
                <a16:creationId xmlns:a16="http://schemas.microsoft.com/office/drawing/2014/main" id="{E344FD5F-34BC-347A-3969-F5B900F4179C}"/>
              </a:ext>
            </a:extLst>
          </p:cNvPr>
          <p:cNvPicPr>
            <a:picLocks noChangeAspect="1"/>
          </p:cNvPicPr>
          <p:nvPr/>
        </p:nvPicPr>
        <p:blipFill>
          <a:blip r:embed="rId3"/>
          <a:stretch>
            <a:fillRect/>
          </a:stretch>
        </p:blipFill>
        <p:spPr>
          <a:xfrm>
            <a:off x="152401" y="1737923"/>
            <a:ext cx="3476932" cy="1667654"/>
          </a:xfrm>
          <a:prstGeom prst="rect">
            <a:avLst/>
          </a:prstGeom>
        </p:spPr>
      </p:pic>
      <p:sp>
        <p:nvSpPr>
          <p:cNvPr id="3" name="Google Shape;200;p32">
            <a:extLst>
              <a:ext uri="{FF2B5EF4-FFF2-40B4-BE49-F238E27FC236}">
                <a16:creationId xmlns:a16="http://schemas.microsoft.com/office/drawing/2014/main" id="{6AFFEF4F-4E30-7D4F-E41A-2D961F3AD0AF}"/>
              </a:ext>
            </a:extLst>
          </p:cNvPr>
          <p:cNvSpPr txBox="1"/>
          <p:nvPr/>
        </p:nvSpPr>
        <p:spPr>
          <a:xfrm>
            <a:off x="3829050" y="1737923"/>
            <a:ext cx="5391150" cy="1264471"/>
          </a:xfrm>
          <a:prstGeom prst="rect">
            <a:avLst/>
          </a:prstGeom>
          <a:noFill/>
          <a:ln>
            <a:noFill/>
          </a:ln>
        </p:spPr>
        <p:txBody>
          <a:bodyPr spcFirstLastPara="1" wrap="square" lIns="91425" tIns="91425" rIns="91425" bIns="91425" anchor="t" anchorCtr="0">
            <a:noAutofit/>
          </a:bodyPr>
          <a:lstStyle/>
          <a:p>
            <a:pPr>
              <a:lnSpc>
                <a:spcPct val="150000"/>
              </a:lnSpc>
            </a:pPr>
            <a:r>
              <a:rPr lang="tr-TR" sz="2000" b="1" dirty="0">
                <a:solidFill>
                  <a:srgbClr val="202122"/>
                </a:solidFill>
                <a:latin typeface="Arial" panose="020B0604020202020204" pitchFamily="34" charset="0"/>
              </a:rPr>
              <a:t>SELECT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SUM</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AS</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totalsalary</a:t>
            </a:r>
            <a:r>
              <a:rPr lang="tr-TR" sz="2000" dirty="0">
                <a:solidFill>
                  <a:srgbClr val="202122"/>
                </a:solidFill>
                <a:latin typeface="Arial" panose="020B0604020202020204" pitchFamily="34" charset="0"/>
              </a:rPr>
              <a:t>,</a:t>
            </a:r>
          </a:p>
          <a:p>
            <a:pPr>
              <a:lnSpc>
                <a:spcPct val="150000"/>
              </a:lnSpc>
            </a:pP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AVG</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salary</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AS</a:t>
            </a:r>
            <a:r>
              <a:rPr lang="tr-TR" sz="2000" dirty="0">
                <a:solidFill>
                  <a:srgbClr val="202122"/>
                </a:solidFill>
                <a:latin typeface="Arial" panose="020B0604020202020204" pitchFamily="34" charset="0"/>
              </a:rPr>
              <a:t> </a:t>
            </a:r>
            <a:r>
              <a:rPr lang="tr-TR" sz="2000" dirty="0" err="1">
                <a:solidFill>
                  <a:srgbClr val="202122"/>
                </a:solidFill>
                <a:latin typeface="Arial" panose="020B0604020202020204" pitchFamily="34" charset="0"/>
              </a:rPr>
              <a:t>avgsalary</a:t>
            </a:r>
            <a:r>
              <a:rPr lang="tr-TR" sz="2000" dirty="0">
                <a:solidFill>
                  <a:srgbClr val="202122"/>
                </a:solidFill>
                <a:latin typeface="Arial" panose="020B0604020202020204" pitchFamily="34" charset="0"/>
              </a:rPr>
              <a:t>  </a:t>
            </a:r>
            <a:r>
              <a:rPr lang="tr-TR" sz="2000" b="1" dirty="0">
                <a:solidFill>
                  <a:srgbClr val="202122"/>
                </a:solidFill>
                <a:latin typeface="Arial" panose="020B0604020202020204" pitchFamily="34" charset="0"/>
              </a:rPr>
              <a:t>FROM </a:t>
            </a:r>
            <a:r>
              <a:rPr lang="tr-TR" sz="2000" dirty="0" err="1">
                <a:solidFill>
                  <a:srgbClr val="202122"/>
                </a:solidFill>
                <a:latin typeface="Arial" panose="020B0604020202020204" pitchFamily="34" charset="0"/>
              </a:rPr>
              <a:t>employees</a:t>
            </a:r>
            <a:endParaRPr lang="tr-TR" sz="2000" dirty="0">
              <a:solidFill>
                <a:srgbClr val="202122"/>
              </a:solidFill>
              <a:latin typeface="Arial" panose="020B0604020202020204" pitchFamily="34" charset="0"/>
            </a:endParaRPr>
          </a:p>
          <a:p>
            <a:pPr>
              <a:lnSpc>
                <a:spcPct val="150000"/>
              </a:lnSpc>
            </a:pPr>
            <a:r>
              <a:rPr lang="tr-TR" sz="2000" b="1" dirty="0">
                <a:solidFill>
                  <a:srgbClr val="202122"/>
                </a:solidFill>
                <a:latin typeface="Arial" panose="020B0604020202020204" pitchFamily="34" charset="0"/>
              </a:rPr>
              <a:t>GROUP BY </a:t>
            </a:r>
            <a:r>
              <a:rPr lang="tr-TR" sz="2000" dirty="0" err="1">
                <a:solidFill>
                  <a:srgbClr val="202122"/>
                </a:solidFill>
                <a:latin typeface="Arial" panose="020B0604020202020204" pitchFamily="34" charset="0"/>
              </a:rPr>
              <a:t>gender</a:t>
            </a:r>
            <a:r>
              <a:rPr lang="tr-TR" sz="2000" dirty="0">
                <a:solidFill>
                  <a:srgbClr val="202122"/>
                </a:solidFill>
                <a:latin typeface="Arial" panose="020B0604020202020204" pitchFamily="34" charset="0"/>
              </a:rPr>
              <a:t>;</a:t>
            </a:r>
          </a:p>
        </p:txBody>
      </p:sp>
      <p:pic>
        <p:nvPicPr>
          <p:cNvPr id="7" name="Resim 6">
            <a:extLst>
              <a:ext uri="{FF2B5EF4-FFF2-40B4-BE49-F238E27FC236}">
                <a16:creationId xmlns:a16="http://schemas.microsoft.com/office/drawing/2014/main" id="{61377986-F763-2FAF-2151-EFCE7DC24854}"/>
              </a:ext>
            </a:extLst>
          </p:cNvPr>
          <p:cNvPicPr>
            <a:picLocks noChangeAspect="1"/>
          </p:cNvPicPr>
          <p:nvPr/>
        </p:nvPicPr>
        <p:blipFill>
          <a:blip r:embed="rId4"/>
          <a:stretch>
            <a:fillRect/>
          </a:stretch>
        </p:blipFill>
        <p:spPr>
          <a:xfrm>
            <a:off x="4131738" y="3806161"/>
            <a:ext cx="3700412" cy="101348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8"/>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sz="3400"/>
              <a:t>Query Time</a:t>
            </a:r>
            <a:endParaRPr sz="3400"/>
          </a:p>
        </p:txBody>
      </p:sp>
      <p:pic>
        <p:nvPicPr>
          <p:cNvPr id="443" name="Google Shape;443;p58"/>
          <p:cNvPicPr preferRelativeResize="0"/>
          <p:nvPr/>
        </p:nvPicPr>
        <p:blipFill>
          <a:blip r:embed="rId3">
            <a:alphaModFix/>
          </a:blip>
          <a:stretch>
            <a:fillRect/>
          </a:stretch>
        </p:blipFill>
        <p:spPr>
          <a:xfrm>
            <a:off x="5333500" y="1760450"/>
            <a:ext cx="1419775" cy="1622600"/>
          </a:xfrm>
          <a:prstGeom prst="rect">
            <a:avLst/>
          </a:prstGeom>
          <a:noFill/>
          <a:ln>
            <a:noFill/>
          </a:ln>
        </p:spPr>
      </p:pic>
      <p:pic>
        <p:nvPicPr>
          <p:cNvPr id="444" name="Google Shape;444;p58"/>
          <p:cNvPicPr preferRelativeResize="0"/>
          <p:nvPr/>
        </p:nvPicPr>
        <p:blipFill>
          <a:blip r:embed="rId4">
            <a:alphaModFix/>
          </a:blip>
          <a:stretch>
            <a:fillRect/>
          </a:stretch>
        </p:blipFill>
        <p:spPr>
          <a:xfrm>
            <a:off x="5048188" y="1000650"/>
            <a:ext cx="1990401" cy="1990426"/>
          </a:xfrm>
          <a:prstGeom prst="rect">
            <a:avLst/>
          </a:prstGeom>
          <a:noFill/>
          <a:ln>
            <a:noFill/>
          </a:ln>
        </p:spPr>
      </p:pic>
    </p:spTree>
    <p:extLst>
      <p:ext uri="{BB962C8B-B14F-4D97-AF65-F5344CB8AC3E}">
        <p14:creationId xmlns:p14="http://schemas.microsoft.com/office/powerpoint/2010/main" val="38053047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sldNum" idx="12"/>
          </p:nvPr>
        </p:nvSpPr>
        <p:spPr>
          <a:xfrm>
            <a:off x="8941125" y="4903875"/>
            <a:ext cx="1647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98</a:t>
            </a:fld>
            <a:endParaRPr/>
          </a:p>
        </p:txBody>
      </p:sp>
      <p:sp>
        <p:nvSpPr>
          <p:cNvPr id="329" name="Google Shape;329;p49"/>
          <p:cNvSpPr txBox="1"/>
          <p:nvPr/>
        </p:nvSpPr>
        <p:spPr>
          <a:xfrm>
            <a:off x="2725625" y="117225"/>
            <a:ext cx="34437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a:solidFill>
                  <a:srgbClr val="409CD1"/>
                </a:solidFill>
                <a:latin typeface="Raleway"/>
                <a:ea typeface="Raleway"/>
                <a:cs typeface="Raleway"/>
                <a:sym typeface="Raleway"/>
              </a:rPr>
              <a:t>Entity Relationship Diagram</a:t>
            </a:r>
            <a:endParaRPr sz="1800" b="1">
              <a:solidFill>
                <a:srgbClr val="409CD1"/>
              </a:solidFill>
              <a:latin typeface="Raleway"/>
              <a:ea typeface="Raleway"/>
              <a:cs typeface="Raleway"/>
              <a:sym typeface="Raleway"/>
            </a:endParaRPr>
          </a:p>
        </p:txBody>
      </p:sp>
      <p:grpSp>
        <p:nvGrpSpPr>
          <p:cNvPr id="330" name="Google Shape;330;p49"/>
          <p:cNvGrpSpPr/>
          <p:nvPr/>
        </p:nvGrpSpPr>
        <p:grpSpPr>
          <a:xfrm>
            <a:off x="597913" y="547750"/>
            <a:ext cx="7699126" cy="3846650"/>
            <a:chOff x="597913" y="547750"/>
            <a:chExt cx="7699126" cy="3846650"/>
          </a:xfrm>
        </p:grpSpPr>
        <p:pic>
          <p:nvPicPr>
            <p:cNvPr id="331" name="Google Shape;331;p49"/>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32" name="Google Shape;332;p49"/>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6186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99</a:t>
            </a:fld>
            <a:endParaRPr/>
          </a:p>
        </p:txBody>
      </p:sp>
      <p:sp>
        <p:nvSpPr>
          <p:cNvPr id="338" name="Google Shape;338;p50"/>
          <p:cNvSpPr txBox="1"/>
          <p:nvPr/>
        </p:nvSpPr>
        <p:spPr>
          <a:xfrm>
            <a:off x="255659" y="175931"/>
            <a:ext cx="8206200" cy="1348200"/>
          </a:xfrm>
          <a:prstGeom prst="rect">
            <a:avLst/>
          </a:prstGeom>
          <a:solidFill>
            <a:srgbClr val="FFF2CC"/>
          </a:solidFill>
          <a:ln w="9525" cap="flat" cmpd="sng">
            <a:solidFill>
              <a:srgbClr val="409AC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a:latin typeface="Raleway Light"/>
                <a:ea typeface="Raleway Light"/>
                <a:cs typeface="Raleway Light"/>
                <a:sym typeface="Raleway Light"/>
              </a:rPr>
              <a:t>Write a </a:t>
            </a:r>
            <a:r>
              <a:rPr lang="tr-TR" sz="3600" dirty="0" err="1">
                <a:latin typeface="Raleway Light"/>
                <a:ea typeface="Raleway Light"/>
                <a:cs typeface="Raleway Light"/>
                <a:sym typeface="Raleway Light"/>
              </a:rPr>
              <a:t>query</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that</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returns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the</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track</a:t>
            </a:r>
            <a:r>
              <a:rPr lang="tr-TR" sz="3600" dirty="0">
                <a:latin typeface="Raleway Light"/>
                <a:ea typeface="Raleway Light"/>
                <a:cs typeface="Raleway Light"/>
                <a:sym typeface="Raleway Light"/>
              </a:rPr>
              <a:t> name </a:t>
            </a:r>
            <a:r>
              <a:rPr lang="tr-TR" sz="3600" dirty="0" err="1">
                <a:latin typeface="Raleway Light"/>
                <a:ea typeface="Raleway Light"/>
                <a:cs typeface="Raleway Light"/>
                <a:sym typeface="Raleway Light"/>
              </a:rPr>
              <a:t>using</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tracks</a:t>
            </a:r>
            <a:r>
              <a:rPr lang="tr-TR" sz="3600" dirty="0">
                <a:latin typeface="Raleway Light"/>
                <a:ea typeface="Raleway Light"/>
                <a:cs typeface="Raleway Light"/>
                <a:sym typeface="Raleway Light"/>
              </a:rPr>
              <a:t> </a:t>
            </a:r>
            <a:r>
              <a:rPr lang="tr-TR" sz="3600" dirty="0" err="1">
                <a:latin typeface="Raleway Light"/>
                <a:ea typeface="Raleway Light"/>
                <a:cs typeface="Raleway Light"/>
                <a:sym typeface="Raleway Light"/>
              </a:rPr>
              <a:t>table</a:t>
            </a:r>
            <a:r>
              <a:rPr lang="tr-TR" sz="3600" dirty="0">
                <a:latin typeface="Raleway Light"/>
                <a:ea typeface="Raleway Light"/>
                <a:cs typeface="Raleway Light"/>
                <a:sym typeface="Raleway Light"/>
              </a:rPr>
              <a:t>. </a:t>
            </a:r>
            <a:endParaRPr sz="3600" dirty="0">
              <a:latin typeface="Raleway Light"/>
              <a:ea typeface="Raleway Light"/>
              <a:cs typeface="Raleway Light"/>
              <a:sym typeface="Raleway Light"/>
            </a:endParaRPr>
          </a:p>
        </p:txBody>
      </p:sp>
      <p:grpSp>
        <p:nvGrpSpPr>
          <p:cNvPr id="339" name="Google Shape;339;p50"/>
          <p:cNvGrpSpPr/>
          <p:nvPr/>
        </p:nvGrpSpPr>
        <p:grpSpPr>
          <a:xfrm>
            <a:off x="1360684" y="1524131"/>
            <a:ext cx="6166230" cy="3135789"/>
            <a:chOff x="597913" y="547750"/>
            <a:chExt cx="7699126" cy="3846650"/>
          </a:xfrm>
        </p:grpSpPr>
        <p:pic>
          <p:nvPicPr>
            <p:cNvPr id="340" name="Google Shape;340;p50"/>
            <p:cNvPicPr preferRelativeResize="0"/>
            <p:nvPr/>
          </p:nvPicPr>
          <p:blipFill>
            <a:blip r:embed="rId3">
              <a:alphaModFix/>
            </a:blip>
            <a:stretch>
              <a:fillRect/>
            </a:stretch>
          </p:blipFill>
          <p:spPr>
            <a:xfrm>
              <a:off x="597913" y="547750"/>
              <a:ext cx="7699126" cy="3846650"/>
            </a:xfrm>
            <a:prstGeom prst="rect">
              <a:avLst/>
            </a:prstGeom>
            <a:noFill/>
            <a:ln>
              <a:noFill/>
            </a:ln>
          </p:spPr>
        </p:pic>
        <p:sp>
          <p:nvSpPr>
            <p:cNvPr id="341" name="Google Shape;341;p50"/>
            <p:cNvSpPr/>
            <p:nvPr/>
          </p:nvSpPr>
          <p:spPr>
            <a:xfrm>
              <a:off x="608650" y="642950"/>
              <a:ext cx="18603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1613568"/>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6641</TotalTime>
  <Words>5516</Words>
  <Application>Microsoft Office PowerPoint</Application>
  <PresentationFormat>Ekran Gösterisi (16:9)</PresentationFormat>
  <Paragraphs>880</Paragraphs>
  <Slides>124</Slides>
  <Notes>124</Notes>
  <HiddenSlides>0</HiddenSlides>
  <MMClips>0</MMClips>
  <ScaleCrop>false</ScaleCrop>
  <HeadingPairs>
    <vt:vector size="6" baseType="variant">
      <vt:variant>
        <vt:lpstr>Kullanılan Yazı Tipleri</vt:lpstr>
      </vt:variant>
      <vt:variant>
        <vt:i4>13</vt:i4>
      </vt:variant>
      <vt:variant>
        <vt:lpstr>Tema</vt:lpstr>
      </vt:variant>
      <vt:variant>
        <vt:i4>2</vt:i4>
      </vt:variant>
      <vt:variant>
        <vt:lpstr>Slayt Başlıkları</vt:lpstr>
      </vt:variant>
      <vt:variant>
        <vt:i4>124</vt:i4>
      </vt:variant>
    </vt:vector>
  </HeadingPairs>
  <TitlesOfParts>
    <vt:vector size="139" baseType="lpstr">
      <vt:lpstr>Roboto</vt:lpstr>
      <vt:lpstr>Verdana</vt:lpstr>
      <vt:lpstr>Raleway Light</vt:lpstr>
      <vt:lpstr>Barlow Light</vt:lpstr>
      <vt:lpstr>Proxima Nova Semibold</vt:lpstr>
      <vt:lpstr>Courier New</vt:lpstr>
      <vt:lpstr>Arial</vt:lpstr>
      <vt:lpstr>Barlow</vt:lpstr>
      <vt:lpstr>Raleway Medium</vt:lpstr>
      <vt:lpstr>Times New Roman</vt:lpstr>
      <vt:lpstr>Raleway</vt:lpstr>
      <vt:lpstr>Raleway SemiBold</vt:lpstr>
      <vt:lpstr>Calibri</vt:lpstr>
      <vt:lpstr>Gaoler template</vt:lpstr>
      <vt:lpstr>Simple Light</vt:lpstr>
      <vt:lpstr>SQL Session 2   </vt:lpstr>
      <vt:lpstr>Did you complete the pre-class activity?</vt:lpstr>
      <vt:lpstr>Table of Contents</vt:lpstr>
      <vt:lpstr>Structured Query Language (SQL)</vt:lpstr>
      <vt:lpstr>SELECT Statement</vt:lpstr>
      <vt:lpstr>Introduction</vt:lpstr>
      <vt:lpstr>SQL</vt:lpstr>
      <vt:lpstr>SQL</vt:lpstr>
      <vt:lpstr>SQL</vt:lpstr>
      <vt:lpstr>SQL</vt:lpstr>
      <vt:lpstr>SQL</vt:lpstr>
      <vt:lpstr>DISTINCT Clause</vt:lpstr>
      <vt:lpstr>SQL</vt:lpstr>
      <vt:lpstr>SQL</vt:lpstr>
      <vt:lpstr>SQL</vt:lpstr>
      <vt:lpstr>SQL</vt:lpstr>
      <vt:lpstr>WHERE &amp; LIMIT Clauses</vt:lpstr>
      <vt:lpstr>SQL</vt:lpstr>
      <vt:lpstr>SQL </vt:lpstr>
      <vt:lpstr>SQL </vt:lpstr>
      <vt:lpstr>SQL </vt:lpstr>
      <vt:lpstr>LIMIT Clause</vt:lpstr>
      <vt:lpstr>PowerPoint Sunusu</vt:lpstr>
      <vt:lpstr>SQL </vt:lpstr>
      <vt:lpstr>SQL </vt:lpstr>
      <vt:lpstr>SQL </vt:lpstr>
      <vt:lpstr>ORDER BY Clause</vt:lpstr>
      <vt:lpstr>SQL</vt:lpstr>
      <vt:lpstr>SQL</vt:lpstr>
      <vt:lpstr>SQL</vt:lpstr>
      <vt:lpstr>SQL</vt:lpstr>
      <vt:lpstr>SQL</vt:lpstr>
      <vt:lpstr>SQL</vt:lpstr>
      <vt:lpstr>AND, OR &amp; NOT Operators</vt:lpstr>
      <vt:lpstr>SQL</vt:lpstr>
      <vt:lpstr>SQL</vt:lpstr>
      <vt:lpstr>SQL</vt:lpstr>
      <vt:lpstr>SQL</vt:lpstr>
      <vt:lpstr>SQL</vt:lpstr>
      <vt:lpstr>SQL</vt:lpstr>
      <vt:lpstr>SQL</vt:lpstr>
      <vt:lpstr>BETWEEN OPERATOR</vt:lpstr>
      <vt:lpstr>SQL</vt:lpstr>
      <vt:lpstr>SQL</vt:lpstr>
      <vt:lpstr>SQL</vt:lpstr>
      <vt:lpstr>SQL</vt:lpstr>
      <vt:lpstr>PowerPoint Sunusu</vt:lpstr>
      <vt:lpstr>IN OPERATOR</vt:lpstr>
      <vt:lpstr>SQL</vt:lpstr>
      <vt:lpstr>SQL</vt:lpstr>
      <vt:lpstr>PowerPoint Sunusu</vt:lpstr>
      <vt:lpstr>SQL</vt:lpstr>
      <vt:lpstr>LIKE OPERATOR</vt:lpstr>
      <vt:lpstr>SQL</vt:lpstr>
      <vt:lpstr>SQL</vt:lpstr>
      <vt:lpstr>SQL</vt:lpstr>
      <vt:lpstr>SQL</vt:lpstr>
      <vt:lpstr>Aggregate Functions  </vt:lpstr>
      <vt:lpstr>SQL What is an aggregate function?</vt:lpstr>
      <vt:lpstr>PowerPoint Sunusu</vt:lpstr>
      <vt:lpstr>SQL What is NULL?</vt:lpstr>
      <vt:lpstr>SQL What is NULL?</vt:lpstr>
      <vt:lpstr>COUNT Function</vt:lpstr>
      <vt:lpstr>SQL COUNT Function</vt:lpstr>
      <vt:lpstr>COUNT Function  </vt:lpstr>
      <vt:lpstr>COUNT Function  </vt:lpstr>
      <vt:lpstr>COUNT Function  </vt:lpstr>
      <vt:lpstr>AS (Alias) Keyword  </vt:lpstr>
      <vt:lpstr>AS (Alias) Keyword  </vt:lpstr>
      <vt:lpstr>COUNT DISTINCT</vt:lpstr>
      <vt:lpstr>COUNT DISTINCT  </vt:lpstr>
      <vt:lpstr>COUNT DISTINCT</vt:lpstr>
      <vt:lpstr>MIN and MAX</vt:lpstr>
      <vt:lpstr>MIN Function</vt:lpstr>
      <vt:lpstr>MIN Function</vt:lpstr>
      <vt:lpstr>MAX Function</vt:lpstr>
      <vt:lpstr>MAX Function</vt:lpstr>
      <vt:lpstr>SUM and AVG</vt:lpstr>
      <vt:lpstr>SUM Function</vt:lpstr>
      <vt:lpstr>SUM Function</vt:lpstr>
      <vt:lpstr>AVG Function</vt:lpstr>
      <vt:lpstr>AVG Function</vt:lpstr>
      <vt:lpstr>AVG Function</vt:lpstr>
      <vt:lpstr>GROUP BY Clause</vt:lpstr>
      <vt:lpstr>GROUP BY Clause</vt:lpstr>
      <vt:lpstr>GROUP BY Clause  </vt:lpstr>
      <vt:lpstr>GROUP BY with COUNT Function</vt:lpstr>
      <vt:lpstr>GROUP BY with COUNT Function</vt:lpstr>
      <vt:lpstr>GROUP BY Clause  </vt:lpstr>
      <vt:lpstr>GROUP BY with COUNT Function</vt:lpstr>
      <vt:lpstr>GROUP BY Clause  </vt:lpstr>
      <vt:lpstr>GROUP BY with MIN&amp;MAX Functions</vt:lpstr>
      <vt:lpstr>GROUP BY with MIN&amp;MAX Functions </vt:lpstr>
      <vt:lpstr>GROUP BY with MIN&amp;MAX Functions </vt:lpstr>
      <vt:lpstr>GROUP BY with SUM&amp;AVG Functions</vt:lpstr>
      <vt:lpstr>GROUP BY with SUM&amp;AVG Functions</vt:lpstr>
      <vt:lpstr>Query Time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Drag your dot to how you are feeling: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Session 1  </dc:title>
  <cp:lastModifiedBy>Şule Akın</cp:lastModifiedBy>
  <cp:revision>78</cp:revision>
  <dcterms:modified xsi:type="dcterms:W3CDTF">2024-01-03T08:51:18Z</dcterms:modified>
</cp:coreProperties>
</file>